
<file path=[Content_Types].xml><?xml version="1.0" encoding="utf-8"?>
<Types xmlns="http://schemas.openxmlformats.org/package/2006/content-types"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23"/>
  </p:notesMasterIdLst>
  <p:sldIdLst>
    <p:sldId id="294" r:id="rId2"/>
    <p:sldId id="300" r:id="rId3"/>
    <p:sldId id="257" r:id="rId4"/>
    <p:sldId id="259" r:id="rId5"/>
    <p:sldId id="261" r:id="rId6"/>
    <p:sldId id="262" r:id="rId7"/>
    <p:sldId id="263" r:id="rId8"/>
    <p:sldId id="264" r:id="rId9"/>
    <p:sldId id="265" r:id="rId10"/>
    <p:sldId id="266" r:id="rId11"/>
    <p:sldId id="269" r:id="rId12"/>
    <p:sldId id="270" r:id="rId13"/>
    <p:sldId id="272" r:id="rId14"/>
    <p:sldId id="276" r:id="rId15"/>
    <p:sldId id="281" r:id="rId16"/>
    <p:sldId id="278" r:id="rId17"/>
    <p:sldId id="284" r:id="rId18"/>
    <p:sldId id="299" r:id="rId19"/>
    <p:sldId id="279" r:id="rId20"/>
    <p:sldId id="301" r:id="rId21"/>
    <p:sldId id="291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28" autoAdjust="0"/>
    <p:restoredTop sz="94660"/>
  </p:normalViewPr>
  <p:slideViewPr>
    <p:cSldViewPr>
      <p:cViewPr>
        <p:scale>
          <a:sx n="80" d="100"/>
          <a:sy n="80" d="100"/>
        </p:scale>
        <p:origin x="-2514" y="-73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6330978-2585-4ADA-864D-E9D69E04B747}" type="datetimeFigureOut">
              <a:rPr lang="ru-RU" smtClean="0"/>
              <a:pPr/>
              <a:t>22.09.2015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F4D584-BCB5-44A5-BD25-FD2D81D8227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64895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4515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E028DBB-1EB0-43E5-9605-08CC9D9C45E3}" type="slidenum">
              <a:rPr lang="ru-RU" smtClean="0"/>
              <a:pPr>
                <a:defRPr/>
              </a:pPr>
              <a:t>18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9D842DF5-10B5-4F2C-B211-683AC69DD84C}" type="datetimeFigureOut">
              <a:rPr lang="ru-RU" smtClean="0"/>
              <a:pPr/>
              <a:t>22.09.2015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CF0E4DC6-6800-437F-927A-437717F7D5A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842DF5-10B5-4F2C-B211-683AC69DD84C}" type="datetimeFigureOut">
              <a:rPr lang="ru-RU" smtClean="0"/>
              <a:pPr/>
              <a:t>22.09.2015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0E4DC6-6800-437F-927A-437717F7D5A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842DF5-10B5-4F2C-B211-683AC69DD84C}" type="datetimeFigureOut">
              <a:rPr lang="ru-RU" smtClean="0"/>
              <a:pPr/>
              <a:t>22.09.2015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0E4DC6-6800-437F-927A-437717F7D5A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9D842DF5-10B5-4F2C-B211-683AC69DD84C}" type="datetimeFigureOut">
              <a:rPr lang="ru-RU" smtClean="0"/>
              <a:pPr/>
              <a:t>22.09.2015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CF0E4DC6-6800-437F-927A-437717F7D5A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9D842DF5-10B5-4F2C-B211-683AC69DD84C}" type="datetimeFigureOut">
              <a:rPr lang="ru-RU" smtClean="0"/>
              <a:pPr/>
              <a:t>22.09.2015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CF0E4DC6-6800-437F-927A-437717F7D5A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842DF5-10B5-4F2C-B211-683AC69DD84C}" type="datetimeFigureOut">
              <a:rPr lang="ru-RU" smtClean="0"/>
              <a:pPr/>
              <a:t>22.09.2015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0E4DC6-6800-437F-927A-437717F7D5A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842DF5-10B5-4F2C-B211-683AC69DD84C}" type="datetimeFigureOut">
              <a:rPr lang="ru-RU" smtClean="0"/>
              <a:pPr/>
              <a:t>22.09.2015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0E4DC6-6800-437F-927A-437717F7D5A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9D842DF5-10B5-4F2C-B211-683AC69DD84C}" type="datetimeFigureOut">
              <a:rPr lang="ru-RU" smtClean="0"/>
              <a:pPr/>
              <a:t>22.09.2015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CF0E4DC6-6800-437F-927A-437717F7D5A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842DF5-10B5-4F2C-B211-683AC69DD84C}" type="datetimeFigureOut">
              <a:rPr lang="ru-RU" smtClean="0"/>
              <a:pPr/>
              <a:t>22.09.2015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0E4DC6-6800-437F-927A-437717F7D5A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9D842DF5-10B5-4F2C-B211-683AC69DD84C}" type="datetimeFigureOut">
              <a:rPr lang="ru-RU" smtClean="0"/>
              <a:pPr/>
              <a:t>22.09.2015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CF0E4DC6-6800-437F-927A-437717F7D5A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9D842DF5-10B5-4F2C-B211-683AC69DD84C}" type="datetimeFigureOut">
              <a:rPr lang="ru-RU" smtClean="0"/>
              <a:pPr/>
              <a:t>22.09.2015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CF0E4DC6-6800-437F-927A-437717F7D5A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9D842DF5-10B5-4F2C-B211-683AC69DD84C}" type="datetimeFigureOut">
              <a:rPr lang="ru-RU" smtClean="0"/>
              <a:pPr/>
              <a:t>22.09.2015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CF0E4DC6-6800-437F-927A-437717F7D5A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wmf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w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themeOverride" Target="../theme/themeOverride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67744" y="1214422"/>
            <a:ext cx="6172200" cy="2071702"/>
          </a:xfrm>
        </p:spPr>
        <p:txBody>
          <a:bodyPr>
            <a:noAutofit/>
          </a:bodyPr>
          <a:lstStyle/>
          <a:p>
            <a:r>
              <a:rPr lang="ru-RU" sz="3600" dirty="0" smtClean="0"/>
              <a:t>Особенности детского питания </a:t>
            </a:r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 indent="-514350">
              <a:spcBef>
                <a:spcPts val="0"/>
              </a:spcBef>
              <a:defRPr/>
            </a:pPr>
            <a:r>
              <a:rPr lang="ru-RU" sz="2800" b="1" i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 правила здорового питания</a:t>
            </a:r>
            <a:endParaRPr lang="ru-RU" sz="2800" b="1" i="1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+mn-ea"/>
              <a:cs typeface="+mn-cs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67544" y="2420888"/>
            <a:ext cx="36004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i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+mj-lt"/>
                <a:ea typeface="+mj-ea"/>
                <a:cs typeface="+mj-cs"/>
              </a:rPr>
              <a:t>3. </a:t>
            </a:r>
            <a:r>
              <a:rPr lang="ru-RU" sz="2800" b="1" i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Несколько раз в день следует есть разнообразные овощи и фрукты</a:t>
            </a:r>
            <a:endParaRPr lang="ru-RU" sz="2400" b="1" i="1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122" name="Picture 2" descr="C:\Documents and Settings\Media\Рабочий стол\питание\1274255486_0020_food_1024_76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3968" y="2276872"/>
            <a:ext cx="3820683" cy="28655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06090"/>
          </a:xfrm>
        </p:spPr>
        <p:txBody>
          <a:bodyPr>
            <a:normAutofit/>
          </a:bodyPr>
          <a:lstStyle/>
          <a:p>
            <a:pPr lvl="0" indent="-514350">
              <a:spcBef>
                <a:spcPts val="0"/>
              </a:spcBef>
              <a:defRPr/>
            </a:pPr>
            <a:r>
              <a:rPr lang="ru-RU" sz="2800" b="1" i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правила здорового питания</a:t>
            </a:r>
            <a:endParaRPr lang="ru-RU" sz="2800" b="1" i="1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+mn-ea"/>
              <a:cs typeface="+mn-cs"/>
            </a:endParaRP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395536" y="1916832"/>
            <a:ext cx="7992888" cy="3456384"/>
          </a:xfrm>
          <a:prstGeom prst="rect">
            <a:avLst/>
          </a:prstGeom>
        </p:spPr>
        <p:txBody>
          <a:bodyPr vert="horz">
            <a:noAutofit/>
          </a:bodyPr>
          <a:lstStyle/>
          <a:p>
            <a:pPr marL="514350" marR="0" lvl="0" indent="-51435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tabLst/>
              <a:defRPr/>
            </a:pPr>
            <a:endParaRPr lang="ru-RU" sz="3000" b="1" i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187624" y="1628801"/>
            <a:ext cx="633670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+mj-lt"/>
                <a:ea typeface="+mj-ea"/>
                <a:cs typeface="+mj-cs"/>
              </a:rPr>
              <a:t>4. </a:t>
            </a:r>
            <a:r>
              <a:rPr lang="ru-RU" sz="2800" b="1" i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Следует ежедневно потреблять молоко и молочные продукты с низким содержание жира и соли </a:t>
            </a:r>
          </a:p>
        </p:txBody>
      </p:sp>
      <p:pic>
        <p:nvPicPr>
          <p:cNvPr id="6" name="Picture 32" descr="j0223776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16216" y="4509120"/>
            <a:ext cx="1657350" cy="1206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06090"/>
          </a:xfrm>
        </p:spPr>
        <p:txBody>
          <a:bodyPr>
            <a:normAutofit/>
          </a:bodyPr>
          <a:lstStyle/>
          <a:p>
            <a:pPr lvl="0" indent="-514350">
              <a:spcBef>
                <a:spcPts val="0"/>
              </a:spcBef>
              <a:defRPr/>
            </a:pPr>
            <a:r>
              <a:rPr lang="ru-RU" sz="2800" b="1" i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 правила здорового питания</a:t>
            </a:r>
            <a:endParaRPr lang="ru-RU" sz="2800" b="1" i="1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+mn-ea"/>
              <a:cs typeface="+mn-cs"/>
            </a:endParaRP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395536" y="1916832"/>
            <a:ext cx="7992888" cy="3456384"/>
          </a:xfrm>
          <a:prstGeom prst="rect">
            <a:avLst/>
          </a:prstGeom>
        </p:spPr>
        <p:txBody>
          <a:bodyPr vert="horz">
            <a:noAutofit/>
          </a:bodyPr>
          <a:lstStyle/>
          <a:p>
            <a:pPr marL="514350" marR="0" lvl="0" indent="-51435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tabLst/>
              <a:defRPr/>
            </a:pPr>
            <a:endParaRPr lang="ru-RU" sz="3000" b="1" i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187624" y="1628800"/>
            <a:ext cx="633670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+mj-lt"/>
                <a:ea typeface="+mj-ea"/>
                <a:cs typeface="+mj-cs"/>
              </a:rPr>
              <a:t>5. </a:t>
            </a:r>
            <a:r>
              <a:rPr lang="ru-RU" sz="2800" b="1" i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Рекомендуется заменять мясо и мясные продукты с высоким содержанием жира на бобовые, рыбу, птицу, яйца.</a:t>
            </a:r>
          </a:p>
        </p:txBody>
      </p:sp>
      <p:pic>
        <p:nvPicPr>
          <p:cNvPr id="7" name="Picture 10" descr="j021552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16216" y="5085184"/>
            <a:ext cx="1198136" cy="1080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1187624" y="4653136"/>
            <a:ext cx="547260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__________________</a:t>
            </a:r>
          </a:p>
          <a:p>
            <a:r>
              <a:rPr lang="ru-RU" sz="2400" b="1" i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Колбасы и сосиски должны быть ограничены в потреблении</a:t>
            </a:r>
            <a:endParaRPr lang="ru-RU" sz="2400" b="1" i="1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06090"/>
          </a:xfrm>
        </p:spPr>
        <p:txBody>
          <a:bodyPr>
            <a:normAutofit/>
          </a:bodyPr>
          <a:lstStyle/>
          <a:p>
            <a:pPr lvl="0" indent="-514350">
              <a:spcBef>
                <a:spcPts val="0"/>
              </a:spcBef>
              <a:defRPr/>
            </a:pPr>
            <a:r>
              <a:rPr lang="ru-RU" sz="2800" b="1" i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 правила здорового питания</a:t>
            </a:r>
            <a:endParaRPr lang="ru-RU" sz="2800" b="1" i="1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+mn-ea"/>
              <a:cs typeface="+mn-cs"/>
            </a:endParaRP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395536" y="1916832"/>
            <a:ext cx="7992888" cy="3456384"/>
          </a:xfrm>
          <a:prstGeom prst="rect">
            <a:avLst/>
          </a:prstGeom>
        </p:spPr>
        <p:txBody>
          <a:bodyPr vert="horz">
            <a:noAutofit/>
          </a:bodyPr>
          <a:lstStyle/>
          <a:p>
            <a:pPr marL="514350" marR="0" lvl="0" indent="-51435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tabLst/>
              <a:defRPr/>
            </a:pPr>
            <a:endParaRPr lang="ru-RU" sz="3000" b="1" i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187624" y="1628800"/>
            <a:ext cx="6336704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+mj-lt"/>
                <a:ea typeface="+mj-ea"/>
                <a:cs typeface="+mj-cs"/>
              </a:rPr>
              <a:t>6</a:t>
            </a:r>
            <a:r>
              <a:rPr lang="ru-RU" sz="2800" b="1" i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+mj-lt"/>
                <a:ea typeface="+mj-ea"/>
                <a:cs typeface="+mj-cs"/>
              </a:rPr>
              <a:t>. </a:t>
            </a:r>
            <a:r>
              <a:rPr lang="ru-RU" sz="2800" b="1" i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Следует ограничить потребление простых сахаров: сладостей, кондитерских изделий, сладких напитков, десерта.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7624" y="4365104"/>
            <a:ext cx="5040560" cy="1908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i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____________________</a:t>
            </a:r>
          </a:p>
          <a:p>
            <a:r>
              <a:rPr lang="ru-RU" sz="2000" b="1" i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Следует пить воду, соки, минеральную воду. Потребность в воде детей высока и составляет 2 – 2,5 литров воды в день </a:t>
            </a:r>
          </a:p>
          <a:p>
            <a:endParaRPr lang="ru-RU" dirty="0"/>
          </a:p>
        </p:txBody>
      </p:sp>
      <p:pic>
        <p:nvPicPr>
          <p:cNvPr id="1026" name="Picture 2" descr="C:\Documents and Settings\Media\Рабочий стол\питание\0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44208" y="4869160"/>
            <a:ext cx="1641376" cy="123103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06090"/>
          </a:xfrm>
        </p:spPr>
        <p:txBody>
          <a:bodyPr>
            <a:normAutofit/>
          </a:bodyPr>
          <a:lstStyle/>
          <a:p>
            <a:pPr lvl="0" indent="-514350">
              <a:spcBef>
                <a:spcPts val="0"/>
              </a:spcBef>
              <a:defRPr/>
            </a:pPr>
            <a:r>
              <a:rPr lang="ru-RU" sz="2800" b="1" i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 правила здорового питания</a:t>
            </a:r>
            <a:endParaRPr lang="ru-RU" sz="2800" b="1" i="1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+mn-ea"/>
              <a:cs typeface="+mn-cs"/>
            </a:endParaRP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395536" y="1916832"/>
            <a:ext cx="7992888" cy="3456384"/>
          </a:xfrm>
          <a:prstGeom prst="rect">
            <a:avLst/>
          </a:prstGeom>
        </p:spPr>
        <p:txBody>
          <a:bodyPr vert="horz">
            <a:noAutofit/>
          </a:bodyPr>
          <a:lstStyle/>
          <a:p>
            <a:pPr marL="514350" marR="0" lvl="0" indent="-51435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tabLst/>
              <a:defRPr/>
            </a:pPr>
            <a:endParaRPr lang="ru-RU" sz="3000" b="1" i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55576" y="1556792"/>
            <a:ext cx="4248472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+mj-lt"/>
                <a:ea typeface="+mj-ea"/>
                <a:cs typeface="+mj-cs"/>
              </a:rPr>
              <a:t>7. </a:t>
            </a:r>
            <a:r>
              <a:rPr lang="ru-RU" sz="2800" b="1" i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Следует отдавать предпочтение приготовлению пищи на пару, путем отваривания, </a:t>
            </a:r>
          </a:p>
          <a:p>
            <a:r>
              <a:rPr lang="ru-RU" sz="2800" b="1" i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запекания, но не жарке, уменьшать добавление в пищу жиров, соли и сахара.</a:t>
            </a:r>
          </a:p>
          <a:p>
            <a:endParaRPr lang="ru-RU" sz="2800" b="1" i="1" dirty="0" smtClean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sz="2800" b="1" i="1" dirty="0" smtClean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074" name="Picture 2" descr="C:\Documents and Settings\Media\Рабочий стол\питание\spagetti_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4048" y="2276872"/>
            <a:ext cx="3570481" cy="253504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06090"/>
          </a:xfrm>
        </p:spPr>
        <p:txBody>
          <a:bodyPr>
            <a:normAutofit/>
          </a:bodyPr>
          <a:lstStyle/>
          <a:p>
            <a:pPr lvl="0" indent="-514350" algn="ctr">
              <a:spcBef>
                <a:spcPts val="0"/>
              </a:spcBef>
              <a:defRPr/>
            </a:pPr>
            <a:r>
              <a:rPr lang="ru-RU" sz="2800" b="1" i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Детское питание и семья</a:t>
            </a:r>
            <a:endParaRPr lang="ru-RU" sz="2800" b="1" i="1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+mn-ea"/>
              <a:cs typeface="+mn-cs"/>
            </a:endParaRP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395536" y="1916832"/>
            <a:ext cx="7992888" cy="3456384"/>
          </a:xfrm>
          <a:prstGeom prst="rect">
            <a:avLst/>
          </a:prstGeom>
        </p:spPr>
        <p:txBody>
          <a:bodyPr vert="horz">
            <a:noAutofit/>
          </a:bodyPr>
          <a:lstStyle/>
          <a:p>
            <a:pPr marL="514350" marR="0" lvl="0" indent="-51435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tabLst/>
              <a:defRPr/>
            </a:pPr>
            <a:endParaRPr lang="ru-RU" sz="3000" b="1" i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27584" y="1772816"/>
            <a:ext cx="4104456" cy="41242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2800" b="1" i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ПИЩЕВЫЕ ПРИВЫЧКИ ФОРМИРУЮТСЯ  В СЕМЬЕ С РАННЕГО ВОЗРАСТА.  </a:t>
            </a:r>
          </a:p>
          <a:p>
            <a:pPr algn="ctr"/>
            <a:endParaRPr lang="ru-RU" sz="2800" b="1" i="1" dirty="0" smtClean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sz="2400" b="1" i="1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Picture 36" descr="В 93% школьных буфетов представлены выпечка, шоколад, вафли и печенье, а вот фрукты встречаются только в 30%, фасованные салаты – в 15%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68144" y="2204864"/>
            <a:ext cx="1905000" cy="283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06090"/>
          </a:xfrm>
        </p:spPr>
        <p:txBody>
          <a:bodyPr>
            <a:normAutofit/>
          </a:bodyPr>
          <a:lstStyle/>
          <a:p>
            <a:pPr lvl="0" indent="-514350" algn="ctr">
              <a:spcBef>
                <a:spcPts val="0"/>
              </a:spcBef>
              <a:defRPr/>
            </a:pPr>
            <a:r>
              <a:rPr lang="ru-RU" sz="2800" b="1" i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Детское питание и семья</a:t>
            </a:r>
            <a:endParaRPr lang="ru-RU" sz="2800" b="1" i="1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+mn-ea"/>
              <a:cs typeface="+mn-cs"/>
            </a:endParaRP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395536" y="1916832"/>
            <a:ext cx="7992888" cy="3456384"/>
          </a:xfrm>
          <a:prstGeom prst="rect">
            <a:avLst/>
          </a:prstGeom>
        </p:spPr>
        <p:txBody>
          <a:bodyPr vert="horz">
            <a:noAutofit/>
          </a:bodyPr>
          <a:lstStyle/>
          <a:p>
            <a:pPr marL="514350" marR="0" lvl="0" indent="-51435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tabLst/>
              <a:defRPr/>
            </a:pPr>
            <a:endParaRPr lang="ru-RU" sz="3000" b="1" i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14282" y="1142984"/>
            <a:ext cx="550984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i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Очень важен для школьника прием пищи дома до школы</a:t>
            </a:r>
            <a:r>
              <a:rPr lang="ru-RU" sz="4000" b="1" i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ru-RU" sz="4000" b="1" i="1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Picture 9" descr="фото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24128" y="1844824"/>
            <a:ext cx="2879725" cy="193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06090"/>
          </a:xfrm>
        </p:spPr>
        <p:txBody>
          <a:bodyPr>
            <a:normAutofit/>
          </a:bodyPr>
          <a:lstStyle/>
          <a:p>
            <a:pPr lvl="0" indent="-514350" algn="ctr">
              <a:spcBef>
                <a:spcPts val="0"/>
              </a:spcBef>
              <a:defRPr/>
            </a:pPr>
            <a:r>
              <a:rPr lang="ru-RU" sz="2800" b="1" i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Детское питание и семья</a:t>
            </a:r>
            <a:endParaRPr lang="ru-RU" sz="2800" b="1" i="1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+mn-ea"/>
              <a:cs typeface="+mn-cs"/>
            </a:endParaRP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395536" y="1916832"/>
            <a:ext cx="7992888" cy="3456384"/>
          </a:xfrm>
          <a:prstGeom prst="rect">
            <a:avLst/>
          </a:prstGeom>
        </p:spPr>
        <p:txBody>
          <a:bodyPr vert="horz">
            <a:noAutofit/>
          </a:bodyPr>
          <a:lstStyle/>
          <a:p>
            <a:pPr marL="514350" marR="0" lvl="0" indent="-51435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tabLst/>
              <a:defRPr/>
            </a:pPr>
            <a:endParaRPr lang="ru-RU" sz="3000" b="1" i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500166" y="1142984"/>
            <a:ext cx="6024162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i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Нельзя допускать, чтобы ребёнок шел в школу голодным. Это нарушает деятельность нервной системы, снижает работоспособность и приводит к быстрому утомлению и хроническим </a:t>
            </a:r>
            <a:r>
              <a:rPr lang="ru-RU" sz="3200" b="1" i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заболеваниям.</a:t>
            </a:r>
            <a:endParaRPr lang="ru-RU" sz="3200" b="1" i="1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title"/>
          </p:nvPr>
        </p:nvSpPr>
        <p:spPr>
          <a:xfrm>
            <a:off x="755650" y="115888"/>
            <a:ext cx="7942263" cy="1143000"/>
          </a:xfrm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ru-RU" sz="3400" dirty="0" smtClean="0">
                <a:solidFill>
                  <a:srgbClr val="000099"/>
                </a:solidFill>
              </a:rPr>
              <a:t>Последствия нарушения питания в раннем  возрасте</a:t>
            </a:r>
            <a:r>
              <a:rPr lang="ru-RU" sz="4000" dirty="0" smtClean="0">
                <a:solidFill>
                  <a:srgbClr val="000099"/>
                </a:solidFill>
              </a:rPr>
              <a:t> </a:t>
            </a:r>
          </a:p>
        </p:txBody>
      </p:sp>
      <p:sp>
        <p:nvSpPr>
          <p:cNvPr id="18435" name="Text Box 3"/>
          <p:cNvSpPr txBox="1">
            <a:spLocks noChangeArrowheads="1"/>
          </p:cNvSpPr>
          <p:nvPr/>
        </p:nvSpPr>
        <p:spPr bwMode="auto">
          <a:xfrm>
            <a:off x="1908175" y="1341438"/>
            <a:ext cx="2520950" cy="835025"/>
          </a:xfrm>
          <a:prstGeom prst="rect">
            <a:avLst/>
          </a:prstGeom>
          <a:solidFill>
            <a:srgbClr val="00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600" b="1">
                <a:solidFill>
                  <a:schemeClr val="tx2"/>
                </a:solidFill>
              </a:rPr>
              <a:t>Снижение резистентности, иммунодефициты</a:t>
            </a:r>
            <a:endParaRPr lang="ru-RU" sz="1600" b="1">
              <a:solidFill>
                <a:schemeClr val="bg1"/>
              </a:solidFill>
            </a:endParaRPr>
          </a:p>
        </p:txBody>
      </p:sp>
      <p:sp>
        <p:nvSpPr>
          <p:cNvPr id="18436" name="Text Box 4"/>
          <p:cNvSpPr txBox="1">
            <a:spLocks noChangeArrowheads="1"/>
          </p:cNvSpPr>
          <p:nvPr/>
        </p:nvSpPr>
        <p:spPr bwMode="auto">
          <a:xfrm>
            <a:off x="179388" y="1412875"/>
            <a:ext cx="1582737" cy="1323975"/>
          </a:xfrm>
          <a:prstGeom prst="rect">
            <a:avLst/>
          </a:prstGeom>
          <a:solidFill>
            <a:srgbClr val="FFCC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600" b="1">
                <a:solidFill>
                  <a:schemeClr val="tx2"/>
                </a:solidFill>
              </a:rPr>
              <a:t>Нарушения физического и нервно-психического развития</a:t>
            </a:r>
          </a:p>
        </p:txBody>
      </p:sp>
      <p:sp>
        <p:nvSpPr>
          <p:cNvPr id="18437" name="Text Box 5"/>
          <p:cNvSpPr txBox="1">
            <a:spLocks noChangeArrowheads="1"/>
          </p:cNvSpPr>
          <p:nvPr/>
        </p:nvSpPr>
        <p:spPr bwMode="auto">
          <a:xfrm>
            <a:off x="6804025" y="1268413"/>
            <a:ext cx="2089150" cy="1323975"/>
          </a:xfrm>
          <a:prstGeom prst="rect">
            <a:avLst/>
          </a:prstGeom>
          <a:solidFill>
            <a:srgbClr val="FF99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600" b="1">
                <a:solidFill>
                  <a:schemeClr val="tx2"/>
                </a:solidFill>
              </a:rPr>
              <a:t>Болезни обмена веществ:</a:t>
            </a:r>
          </a:p>
          <a:p>
            <a:pPr algn="ctr"/>
            <a:r>
              <a:rPr lang="ru-RU" sz="1600" b="1">
                <a:solidFill>
                  <a:schemeClr val="tx2"/>
                </a:solidFill>
              </a:rPr>
              <a:t>ожирение</a:t>
            </a:r>
          </a:p>
          <a:p>
            <a:pPr algn="ctr"/>
            <a:r>
              <a:rPr lang="ru-RU" sz="1600" b="1">
                <a:solidFill>
                  <a:schemeClr val="tx2"/>
                </a:solidFill>
              </a:rPr>
              <a:t>сахарный диабет</a:t>
            </a:r>
          </a:p>
          <a:p>
            <a:pPr algn="ctr"/>
            <a:r>
              <a:rPr lang="ru-RU" sz="1600" b="1">
                <a:solidFill>
                  <a:schemeClr val="tx2"/>
                </a:solidFill>
              </a:rPr>
              <a:t>гипертония</a:t>
            </a:r>
          </a:p>
        </p:txBody>
      </p:sp>
      <p:sp>
        <p:nvSpPr>
          <p:cNvPr id="18438" name="Text Box 6"/>
          <p:cNvSpPr txBox="1">
            <a:spLocks noChangeArrowheads="1"/>
          </p:cNvSpPr>
          <p:nvPr/>
        </p:nvSpPr>
        <p:spPr bwMode="auto">
          <a:xfrm>
            <a:off x="6443663" y="2852738"/>
            <a:ext cx="2016125" cy="835025"/>
          </a:xfrm>
          <a:prstGeom prst="rect">
            <a:avLst/>
          </a:prstGeom>
          <a:solidFill>
            <a:srgbClr val="66FF3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600" b="1">
                <a:solidFill>
                  <a:schemeClr val="tx2"/>
                </a:solidFill>
              </a:rPr>
              <a:t>Сердечно-сосудистые заболевания</a:t>
            </a:r>
          </a:p>
        </p:txBody>
      </p:sp>
      <p:sp>
        <p:nvSpPr>
          <p:cNvPr id="18439" name="Line 7"/>
          <p:cNvSpPr>
            <a:spLocks noChangeShapeType="1"/>
          </p:cNvSpPr>
          <p:nvPr/>
        </p:nvSpPr>
        <p:spPr bwMode="auto">
          <a:xfrm>
            <a:off x="971550" y="2565400"/>
            <a:ext cx="0" cy="1655763"/>
          </a:xfrm>
          <a:prstGeom prst="line">
            <a:avLst/>
          </a:prstGeom>
          <a:noFill/>
          <a:ln w="25400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8440" name="Line 8"/>
          <p:cNvSpPr>
            <a:spLocks noChangeShapeType="1"/>
          </p:cNvSpPr>
          <p:nvPr/>
        </p:nvSpPr>
        <p:spPr bwMode="auto">
          <a:xfrm>
            <a:off x="7812088" y="2565400"/>
            <a:ext cx="0" cy="358775"/>
          </a:xfrm>
          <a:prstGeom prst="line">
            <a:avLst/>
          </a:prstGeom>
          <a:noFill/>
          <a:ln w="25400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8441" name="Line 9"/>
          <p:cNvSpPr>
            <a:spLocks noChangeShapeType="1"/>
          </p:cNvSpPr>
          <p:nvPr/>
        </p:nvSpPr>
        <p:spPr bwMode="auto">
          <a:xfrm>
            <a:off x="971550" y="4221163"/>
            <a:ext cx="6769100" cy="0"/>
          </a:xfrm>
          <a:prstGeom prst="line">
            <a:avLst/>
          </a:prstGeom>
          <a:noFill/>
          <a:ln w="25400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8442" name="AutoShape 10"/>
          <p:cNvSpPr>
            <a:spLocks noChangeArrowheads="1"/>
          </p:cNvSpPr>
          <p:nvPr/>
        </p:nvSpPr>
        <p:spPr bwMode="auto">
          <a:xfrm>
            <a:off x="4140200" y="4221163"/>
            <a:ext cx="503238" cy="576262"/>
          </a:xfrm>
          <a:prstGeom prst="downArrow">
            <a:avLst>
              <a:gd name="adj1" fmla="val 50000"/>
              <a:gd name="adj2" fmla="val 28628"/>
            </a:avLst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7899" name="Text Box 11"/>
          <p:cNvSpPr txBox="1">
            <a:spLocks noChangeArrowheads="1"/>
          </p:cNvSpPr>
          <p:nvPr/>
        </p:nvSpPr>
        <p:spPr bwMode="auto">
          <a:xfrm>
            <a:off x="179388" y="4797425"/>
            <a:ext cx="8856662" cy="519113"/>
          </a:xfrm>
          <a:prstGeom prst="rect">
            <a:avLst/>
          </a:prstGeom>
          <a:solidFill>
            <a:srgbClr val="FF0000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sz="2800">
                <a:solidFill>
                  <a:schemeClr val="bg1"/>
                </a:solidFill>
              </a:rPr>
              <a:t>Снижение ожидаемой продолжительности жизни</a:t>
            </a:r>
            <a:endParaRPr lang="ru-RU" sz="3200" b="1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8444" name="Text Box 12"/>
          <p:cNvSpPr txBox="1">
            <a:spLocks noChangeArrowheads="1"/>
          </p:cNvSpPr>
          <p:nvPr/>
        </p:nvSpPr>
        <p:spPr bwMode="auto">
          <a:xfrm>
            <a:off x="4572000" y="1268413"/>
            <a:ext cx="2089150" cy="1069975"/>
          </a:xfrm>
          <a:prstGeom prst="rect">
            <a:avLst/>
          </a:prstGeom>
          <a:solidFill>
            <a:srgbClr val="8000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600" b="1">
                <a:solidFill>
                  <a:schemeClr val="bg1"/>
                </a:solidFill>
              </a:rPr>
              <a:t>Функциональные нарушения желудочно-кишечного тракта</a:t>
            </a:r>
          </a:p>
        </p:txBody>
      </p:sp>
      <p:sp>
        <p:nvSpPr>
          <p:cNvPr id="18445" name="Line 13"/>
          <p:cNvSpPr>
            <a:spLocks noChangeShapeType="1"/>
          </p:cNvSpPr>
          <p:nvPr/>
        </p:nvSpPr>
        <p:spPr bwMode="auto">
          <a:xfrm>
            <a:off x="5508625" y="2349500"/>
            <a:ext cx="0" cy="574675"/>
          </a:xfrm>
          <a:prstGeom prst="line">
            <a:avLst/>
          </a:prstGeom>
          <a:noFill/>
          <a:ln w="25400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8446" name="Rectangle 14"/>
          <p:cNvSpPr>
            <a:spLocks noChangeArrowheads="1"/>
          </p:cNvSpPr>
          <p:nvPr/>
        </p:nvSpPr>
        <p:spPr bwMode="auto">
          <a:xfrm>
            <a:off x="1331913" y="2781300"/>
            <a:ext cx="2449512" cy="1200150"/>
          </a:xfrm>
          <a:prstGeom prst="rect">
            <a:avLst/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>
                <a:solidFill>
                  <a:schemeClr val="tx2"/>
                </a:solidFill>
              </a:rPr>
              <a:t>Частые ОРВИ</a:t>
            </a:r>
          </a:p>
          <a:p>
            <a:r>
              <a:rPr lang="ru-RU" b="1">
                <a:solidFill>
                  <a:schemeClr val="tx2"/>
                </a:solidFill>
              </a:rPr>
              <a:t>Бронхиты</a:t>
            </a:r>
          </a:p>
          <a:p>
            <a:r>
              <a:rPr lang="ru-RU" b="1">
                <a:solidFill>
                  <a:schemeClr val="tx2"/>
                </a:solidFill>
              </a:rPr>
              <a:t>Бронхиальная астма</a:t>
            </a:r>
            <a:r>
              <a:rPr lang="ru-RU">
                <a:solidFill>
                  <a:schemeClr val="tx2"/>
                </a:solidFill>
              </a:rPr>
              <a:t> </a:t>
            </a:r>
          </a:p>
        </p:txBody>
      </p:sp>
      <p:sp>
        <p:nvSpPr>
          <p:cNvPr id="18447" name="Line 15"/>
          <p:cNvSpPr>
            <a:spLocks noChangeShapeType="1"/>
          </p:cNvSpPr>
          <p:nvPr/>
        </p:nvSpPr>
        <p:spPr bwMode="auto">
          <a:xfrm>
            <a:off x="2987675" y="2133600"/>
            <a:ext cx="0" cy="719138"/>
          </a:xfrm>
          <a:prstGeom prst="line">
            <a:avLst/>
          </a:prstGeom>
          <a:noFill/>
          <a:ln w="2857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8448" name="Text Box 16"/>
          <p:cNvSpPr txBox="1">
            <a:spLocks noChangeArrowheads="1"/>
          </p:cNvSpPr>
          <p:nvPr/>
        </p:nvSpPr>
        <p:spPr bwMode="auto">
          <a:xfrm>
            <a:off x="3995738" y="2781300"/>
            <a:ext cx="2303462" cy="925513"/>
          </a:xfrm>
          <a:prstGeom prst="rect">
            <a:avLst/>
          </a:prstGeom>
          <a:solidFill>
            <a:srgbClr val="FFFF99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b="1">
                <a:solidFill>
                  <a:schemeClr val="tx2"/>
                </a:solidFill>
              </a:rPr>
              <a:t>Болезни желудочно-кишечного тракта</a:t>
            </a:r>
            <a:endParaRPr lang="ru-RU" b="1">
              <a:solidFill>
                <a:schemeClr val="bg1"/>
              </a:solidFill>
            </a:endParaRPr>
          </a:p>
        </p:txBody>
      </p:sp>
      <p:sp>
        <p:nvSpPr>
          <p:cNvPr id="18449" name="Line 17"/>
          <p:cNvSpPr>
            <a:spLocks noChangeShapeType="1"/>
          </p:cNvSpPr>
          <p:nvPr/>
        </p:nvSpPr>
        <p:spPr bwMode="auto">
          <a:xfrm>
            <a:off x="2987675" y="3716338"/>
            <a:ext cx="0" cy="504825"/>
          </a:xfrm>
          <a:prstGeom prst="line">
            <a:avLst/>
          </a:prstGeom>
          <a:noFill/>
          <a:ln w="25400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8450" name="Line 18"/>
          <p:cNvSpPr>
            <a:spLocks noChangeShapeType="1"/>
          </p:cNvSpPr>
          <p:nvPr/>
        </p:nvSpPr>
        <p:spPr bwMode="auto">
          <a:xfrm>
            <a:off x="5508625" y="3716338"/>
            <a:ext cx="0" cy="504825"/>
          </a:xfrm>
          <a:prstGeom prst="line">
            <a:avLst/>
          </a:prstGeom>
          <a:noFill/>
          <a:ln w="25400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8451" name="Line 19"/>
          <p:cNvSpPr>
            <a:spLocks noChangeShapeType="1"/>
          </p:cNvSpPr>
          <p:nvPr/>
        </p:nvSpPr>
        <p:spPr bwMode="auto">
          <a:xfrm>
            <a:off x="7740650" y="3644900"/>
            <a:ext cx="0" cy="576263"/>
          </a:xfrm>
          <a:prstGeom prst="line">
            <a:avLst/>
          </a:prstGeom>
          <a:noFill/>
          <a:ln w="25400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908" name="Rectangle 20"/>
          <p:cNvSpPr>
            <a:spLocks noChangeArrowheads="1"/>
          </p:cNvSpPr>
          <p:nvPr/>
        </p:nvSpPr>
        <p:spPr bwMode="auto">
          <a:xfrm>
            <a:off x="2916238" y="5589588"/>
            <a:ext cx="3311525" cy="1008062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50000"/>
              </a:spcBef>
              <a:defRPr/>
            </a:pPr>
            <a:r>
              <a:rPr lang="ru-RU" sz="4000">
                <a:solidFill>
                  <a:schemeClr val="bg1"/>
                </a:solidFill>
              </a:rPr>
              <a:t>-</a:t>
            </a:r>
            <a:r>
              <a:rPr lang="ru-RU" sz="40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2,5 года</a:t>
            </a:r>
            <a:endParaRPr lang="ru-RU" sz="2800">
              <a:solidFill>
                <a:schemeClr val="bg1"/>
              </a:solidFill>
            </a:endParaRPr>
          </a:p>
        </p:txBody>
      </p:sp>
      <p:pic>
        <p:nvPicPr>
          <p:cNvPr id="18453" name="Picture 21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437563" y="6146800"/>
            <a:ext cx="706437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одзаголовок 2"/>
          <p:cNvSpPr txBox="1">
            <a:spLocks/>
          </p:cNvSpPr>
          <p:nvPr/>
        </p:nvSpPr>
        <p:spPr>
          <a:xfrm>
            <a:off x="395536" y="1916832"/>
            <a:ext cx="7992888" cy="3456384"/>
          </a:xfrm>
          <a:prstGeom prst="rect">
            <a:avLst/>
          </a:prstGeom>
        </p:spPr>
        <p:txBody>
          <a:bodyPr vert="horz">
            <a:noAutofit/>
          </a:bodyPr>
          <a:lstStyle/>
          <a:p>
            <a:pPr marL="514350" marR="0" lvl="0" indent="-51435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tabLst/>
              <a:defRPr/>
            </a:pPr>
            <a:endParaRPr lang="ru-RU" sz="3000" b="1" i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71600" y="764704"/>
            <a:ext cx="684076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i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Важность здорового и полноценного питания для нормального роста и развития учащегося очевидна. </a:t>
            </a:r>
          </a:p>
        </p:txBody>
      </p:sp>
      <p:pic>
        <p:nvPicPr>
          <p:cNvPr id="4098" name="Picture 2" descr="C:\Documents and Settings\Media\Рабочий стол\питание\38997960_PicsDesktop_net_3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56176" y="4653136"/>
            <a:ext cx="2524787" cy="189359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:\Documents and Settings\Media\Рабочий стол\питание\364753011.jpg"/>
          <p:cNvPicPr>
            <a:picLocks noChangeAspect="1" noChangeArrowheads="1"/>
          </p:cNvPicPr>
          <p:nvPr/>
        </p:nvPicPr>
        <p:blipFill>
          <a:blip r:embed="rId2" cstate="print"/>
          <a:srcRect t="10049" b="10049"/>
          <a:stretch>
            <a:fillRect/>
          </a:stretch>
        </p:blipFill>
        <p:spPr bwMode="auto">
          <a:xfrm>
            <a:off x="4932040" y="3717032"/>
            <a:ext cx="3725019" cy="2871293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0" y="404664"/>
            <a:ext cx="9601648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20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+mj-lt"/>
                <a:ea typeface="+mj-ea"/>
                <a:cs typeface="+mj-cs"/>
              </a:rPr>
              <a:t>Большое значение для детей школьного возраста </a:t>
            </a:r>
          </a:p>
          <a:p>
            <a:r>
              <a:rPr lang="ru-RU" sz="20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+mj-lt"/>
                <a:ea typeface="+mj-ea"/>
                <a:cs typeface="+mj-cs"/>
              </a:rPr>
              <a:t>имеет правильно установленный режим питания. </a:t>
            </a:r>
          </a:p>
        </p:txBody>
      </p:sp>
      <p:sp>
        <p:nvSpPr>
          <p:cNvPr id="10" name="Подзаголовок 2"/>
          <p:cNvSpPr txBox="1">
            <a:spLocks/>
          </p:cNvSpPr>
          <p:nvPr/>
        </p:nvSpPr>
        <p:spPr>
          <a:xfrm>
            <a:off x="1043608" y="1916832"/>
            <a:ext cx="6172200" cy="2016125"/>
          </a:xfrm>
          <a:prstGeom prst="rect">
            <a:avLst/>
          </a:prstGeom>
        </p:spPr>
        <p:txBody>
          <a:bodyPr vert="horz">
            <a:no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tabLst/>
              <a:defRPr/>
            </a:pPr>
            <a:r>
              <a:rPr kumimoji="0" lang="ru-RU" sz="28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Согласно нормам СанПиН, каждый</a:t>
            </a:r>
            <a:r>
              <a:rPr kumimoji="0" lang="ru-RU" sz="2800" b="1" i="1" u="none" strike="noStrike" kern="1200" cap="none" spc="0" normalizeH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 обучающийся получает в школе до 65 % необходимых пищевых веществ. </a:t>
            </a:r>
            <a:endParaRPr kumimoji="0" lang="ru-RU" sz="2800" b="1" i="1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84603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одзаголовок 2"/>
          <p:cNvSpPr txBox="1">
            <a:spLocks/>
          </p:cNvSpPr>
          <p:nvPr/>
        </p:nvSpPr>
        <p:spPr>
          <a:xfrm>
            <a:off x="395536" y="1916832"/>
            <a:ext cx="7992888" cy="3456384"/>
          </a:xfrm>
          <a:prstGeom prst="rect">
            <a:avLst/>
          </a:prstGeom>
        </p:spPr>
        <p:txBody>
          <a:bodyPr vert="horz">
            <a:noAutofit/>
          </a:bodyPr>
          <a:lstStyle/>
          <a:p>
            <a:pPr marL="514350" marR="0" lvl="0" indent="-51435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tabLst/>
              <a:defRPr/>
            </a:pPr>
            <a:endParaRPr lang="ru-RU" sz="3000" b="1" i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115616" y="260648"/>
            <a:ext cx="6696744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i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Каждому ученику нужно питаться в школьной столовой. Получать пищевые вещества, необходимые ему для нормального роста, обеспечения эффективного обучения. </a:t>
            </a:r>
          </a:p>
        </p:txBody>
      </p:sp>
      <p:pic>
        <p:nvPicPr>
          <p:cNvPr id="4098" name="Picture 2" descr="C:\Documents and Settings\Media\Рабочий стол\питание\38997960_PicsDesktop_net_3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56176" y="4653136"/>
            <a:ext cx="2524787" cy="189359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782473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548680"/>
            <a:ext cx="7467600" cy="4309080"/>
          </a:xfrm>
        </p:spPr>
        <p:txBody>
          <a:bodyPr>
            <a:noAutofit/>
          </a:bodyPr>
          <a:lstStyle/>
          <a:p>
            <a:pPr lvl="0" indent="-514350" algn="ctr">
              <a:spcBef>
                <a:spcPts val="0"/>
              </a:spcBef>
              <a:defRPr/>
            </a:pPr>
            <a:r>
              <a:rPr lang="ru-RU" sz="4000" b="1" i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Спасибо</a:t>
            </a:r>
            <a:br>
              <a:rPr lang="ru-RU" sz="4000" b="1" i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</a:br>
            <a:r>
              <a:rPr lang="ru-RU" sz="4000" b="1" i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за</a:t>
            </a:r>
            <a:br>
              <a:rPr lang="ru-RU" sz="4000" b="1" i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</a:br>
            <a:r>
              <a:rPr lang="ru-RU" sz="4000" b="1" i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внимание!</a:t>
            </a: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395536" y="1916832"/>
            <a:ext cx="7992888" cy="3456384"/>
          </a:xfrm>
          <a:prstGeom prst="rect">
            <a:avLst/>
          </a:prstGeom>
        </p:spPr>
        <p:txBody>
          <a:bodyPr vert="horz">
            <a:noAutofit/>
          </a:bodyPr>
          <a:lstStyle/>
          <a:p>
            <a:pPr marL="514350" marR="0" lvl="0" indent="-51435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tabLst/>
              <a:defRPr/>
            </a:pPr>
            <a:endParaRPr lang="ru-RU" sz="3000" b="1" i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+mj-lt"/>
              <a:ea typeface="+mj-ea"/>
              <a:cs typeface="+mj-cs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:\Documents and Settings\Media\Рабочий стол\питание\364753011.jpg"/>
          <p:cNvPicPr>
            <a:picLocks noChangeAspect="1" noChangeArrowheads="1"/>
          </p:cNvPicPr>
          <p:nvPr/>
        </p:nvPicPr>
        <p:blipFill>
          <a:blip r:embed="rId2" cstate="print"/>
          <a:srcRect t="10049" b="10049"/>
          <a:stretch>
            <a:fillRect/>
          </a:stretch>
        </p:blipFill>
        <p:spPr bwMode="auto">
          <a:xfrm>
            <a:off x="4932040" y="3717032"/>
            <a:ext cx="3725019" cy="2871293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539552" y="404664"/>
            <a:ext cx="6811480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ru-RU" sz="30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+mj-lt"/>
                <a:ea typeface="+mj-ea"/>
                <a:cs typeface="+mj-cs"/>
              </a:rPr>
              <a:t>ПРИНЦИП РАЦИОНАЛЬНОГО </a:t>
            </a:r>
          </a:p>
          <a:p>
            <a:r>
              <a:rPr lang="ru-RU" sz="30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+mj-lt"/>
                <a:ea typeface="+mj-ea"/>
                <a:cs typeface="+mj-cs"/>
              </a:rPr>
              <a:t>ПИТАНИЯ</a:t>
            </a:r>
          </a:p>
        </p:txBody>
      </p:sp>
      <p:sp>
        <p:nvSpPr>
          <p:cNvPr id="10" name="Подзаголовок 2"/>
          <p:cNvSpPr txBox="1">
            <a:spLocks/>
          </p:cNvSpPr>
          <p:nvPr/>
        </p:nvSpPr>
        <p:spPr>
          <a:xfrm>
            <a:off x="1043608" y="1916832"/>
            <a:ext cx="6172200" cy="2016125"/>
          </a:xfrm>
          <a:prstGeom prst="rect">
            <a:avLst/>
          </a:prstGeom>
        </p:spPr>
        <p:txBody>
          <a:bodyPr vert="horz">
            <a:noAutofit/>
          </a:bodyPr>
          <a:lstStyle/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+mj-lt"/>
              <a:buAutoNum type="arabicPeriod"/>
              <a:tabLst/>
              <a:defRPr/>
            </a:pPr>
            <a:r>
              <a:rPr kumimoji="0" lang="ru-RU" sz="28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Энергетическое равновесие</a:t>
            </a: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+mj-lt"/>
              <a:buAutoNum type="arabicPeriod"/>
              <a:tabLst/>
              <a:defRPr/>
            </a:pPr>
            <a:r>
              <a:rPr kumimoji="0" lang="ru-RU" sz="28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Сбалансированное питание</a:t>
            </a: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+mj-lt"/>
              <a:buAutoNum type="arabicPeriod"/>
              <a:tabLst/>
              <a:defRPr/>
            </a:pPr>
            <a:r>
              <a:rPr kumimoji="0" lang="ru-RU" sz="28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Соблюдение режима питания</a:t>
            </a:r>
            <a:endParaRPr kumimoji="0" lang="ru-RU" sz="2800" b="1" i="1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642194"/>
          </a:xfrm>
        </p:spPr>
        <p:txBody>
          <a:bodyPr>
            <a:noAutofit/>
          </a:bodyPr>
          <a:lstStyle/>
          <a:p>
            <a:r>
              <a:rPr lang="ru-RU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Принцип сбалансированного питания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71600" y="2132856"/>
            <a:ext cx="7272808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+mj-lt"/>
                <a:ea typeface="+mj-ea"/>
                <a:cs typeface="+mj-cs"/>
              </a:rPr>
              <a:t>Белки</a:t>
            </a:r>
            <a:r>
              <a:rPr lang="ru-RU" sz="28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+mj-lt"/>
                <a:ea typeface="+mj-ea"/>
                <a:cs typeface="+mj-cs"/>
              </a:rPr>
              <a:t> </a:t>
            </a:r>
            <a:r>
              <a:rPr lang="ru-RU" sz="2400" b="1" i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это строительный материал, гормоны, ферменты, антитела, витамины.</a:t>
            </a:r>
          </a:p>
          <a:p>
            <a:r>
              <a:rPr lang="ru-RU" sz="24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+mj-lt"/>
                <a:ea typeface="+mj-ea"/>
                <a:cs typeface="+mj-cs"/>
              </a:rPr>
              <a:t>Жиры</a:t>
            </a:r>
            <a:r>
              <a:rPr lang="ru-RU" sz="2800" b="1" i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i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энергия, строительный материал для клеточных оболочек, гормонов, ферментов, клеток нервной системы, жирорастворимые витамины, </a:t>
            </a:r>
            <a:r>
              <a:rPr lang="ru-RU" sz="2400" b="1" i="1" dirty="0" err="1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фосфолипиды</a:t>
            </a:r>
            <a:r>
              <a:rPr lang="ru-RU" sz="2400" b="1" i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</a:p>
          <a:p>
            <a:r>
              <a:rPr lang="ru-RU" sz="24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+mj-lt"/>
                <a:ea typeface="+mj-ea"/>
                <a:cs typeface="+mj-cs"/>
              </a:rPr>
              <a:t>Углеводы</a:t>
            </a:r>
            <a:r>
              <a:rPr lang="ru-RU" sz="30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+mj-lt"/>
                <a:ea typeface="+mj-ea"/>
                <a:cs typeface="+mj-cs"/>
              </a:rPr>
              <a:t> </a:t>
            </a:r>
            <a:r>
              <a:rPr lang="ru-RU" sz="2400" b="1" i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это в первую очередь, топливо для жизнедеятельности.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514350" lvl="0" indent="-514350">
              <a:spcBef>
                <a:spcPts val="600"/>
              </a:spcBef>
              <a:defRPr/>
            </a:pPr>
            <a:r>
              <a:rPr lang="ru-RU" b="1" i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белки </a:t>
            </a:r>
            <a:r>
              <a:rPr lang="ru-RU" sz="2400" b="1" i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  <a:t>(1г на 1 кг  массы)</a:t>
            </a:r>
            <a:endParaRPr lang="ru-RU" sz="2400" b="1" i="1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+mn-ea"/>
              <a:cs typeface="+mn-cs"/>
            </a:endParaRP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395536" y="1916832"/>
            <a:ext cx="7992888" cy="3456384"/>
          </a:xfrm>
          <a:prstGeom prst="rect">
            <a:avLst/>
          </a:prstGeom>
        </p:spPr>
        <p:txBody>
          <a:bodyPr vert="horz">
            <a:noAutofit/>
          </a:bodyPr>
          <a:lstStyle/>
          <a:p>
            <a:pPr marL="514350" marR="0" lvl="0" indent="-51435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tabLst/>
              <a:defRPr/>
            </a:pPr>
            <a:endParaRPr lang="ru-RU" sz="3000" b="1" i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43608" y="1700808"/>
            <a:ext cx="669674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i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30 – 40 </a:t>
            </a:r>
            <a:r>
              <a:rPr lang="ru-RU" sz="2400" b="1" i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 </a:t>
            </a:r>
            <a:r>
              <a:rPr lang="ru-RU" sz="2400" b="1" i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из мяса, рыбы, творога, яйца, сыра и 30 – 40 </a:t>
            </a:r>
            <a:r>
              <a:rPr lang="ru-RU" sz="2400" b="1" i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 </a:t>
            </a:r>
            <a:r>
              <a:rPr lang="ru-RU" sz="2400" b="1" i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из грибов, орехов, семечек, круп, в том числе риса, картофеля</a:t>
            </a:r>
          </a:p>
        </p:txBody>
      </p:sp>
      <p:pic>
        <p:nvPicPr>
          <p:cNvPr id="6" name="Picture 5" descr="i?id=18456910&amp;tov=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31840" y="3789040"/>
            <a:ext cx="2448272" cy="175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7" descr="normal_3%7E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5576" y="3789040"/>
            <a:ext cx="2275141" cy="17616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4" descr="DSC01093"/>
          <p:cNvPicPr>
            <a:picLocks noChangeAspect="1" noChangeArrowheads="1"/>
          </p:cNvPicPr>
          <p:nvPr/>
        </p:nvPicPr>
        <p:blipFill>
          <a:blip r:embed="rId4" cstate="print"/>
          <a:srcRect l="37490" t="66637" r="31264" b="4206"/>
          <a:stretch>
            <a:fillRect/>
          </a:stretch>
        </p:blipFill>
        <p:spPr bwMode="auto">
          <a:xfrm>
            <a:off x="5652120" y="3717032"/>
            <a:ext cx="2571714" cy="18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514350" lvl="0" indent="-514350">
              <a:spcBef>
                <a:spcPts val="600"/>
              </a:spcBef>
              <a:defRPr/>
            </a:pPr>
            <a:r>
              <a:rPr lang="ru-RU" b="1" i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жиры</a:t>
            </a:r>
            <a:endParaRPr lang="ru-RU" sz="2400" b="1" i="1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+mn-ea"/>
              <a:cs typeface="+mn-cs"/>
            </a:endParaRP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395536" y="1916832"/>
            <a:ext cx="7992888" cy="3456384"/>
          </a:xfrm>
          <a:prstGeom prst="rect">
            <a:avLst/>
          </a:prstGeom>
        </p:spPr>
        <p:txBody>
          <a:bodyPr vert="horz">
            <a:noAutofit/>
          </a:bodyPr>
          <a:lstStyle/>
          <a:p>
            <a:pPr marL="514350" marR="0" lvl="0" indent="-51435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tabLst/>
              <a:defRPr/>
            </a:pPr>
            <a:endParaRPr lang="ru-RU" sz="3000" b="1" i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00034" y="1700808"/>
            <a:ext cx="5643602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i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30 – 40 </a:t>
            </a:r>
            <a:r>
              <a:rPr lang="ru-RU" sz="2400" b="1" i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 животного и 30 – 40 г растительного жира, в том числе полиненасыщенными жирными кислотами – 7 – 10 г (подсолнечное, соевое, кукурузное масло и жирная рыба) и 20 – 30 г с мононенасыщенными жирными кислотами (оливковое, рапсовое, арахисовое масло)</a:t>
            </a:r>
            <a:endParaRPr lang="ru-RU" sz="2400" b="1" i="1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Рисунок 5" descr="CA2Y2WPYCALH1HQVCAB1WAOFCA61AOPZCAZGGRGQCA90Z80XCA9NM60UCAVJTB8VCAGNDI3TCA3XUMTCCA4C3C73CA4DF4SRCA3IWOHPCA0HZJ1ACABMBTEPCAHL14I6CAZZLYIPCAZHIRJECAKSSLR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357950" y="2428868"/>
            <a:ext cx="2035172" cy="307181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514350" lvl="0" indent="-514350">
              <a:spcBef>
                <a:spcPts val="600"/>
              </a:spcBef>
              <a:defRPr/>
            </a:pPr>
            <a:r>
              <a:rPr lang="ru-RU" b="1" i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углеводы</a:t>
            </a:r>
            <a:endParaRPr lang="ru-RU" sz="2400" b="1" i="1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+mn-ea"/>
              <a:cs typeface="+mn-cs"/>
            </a:endParaRP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395536" y="1916832"/>
            <a:ext cx="7992888" cy="3456384"/>
          </a:xfrm>
          <a:prstGeom prst="rect">
            <a:avLst/>
          </a:prstGeom>
        </p:spPr>
        <p:txBody>
          <a:bodyPr vert="horz">
            <a:noAutofit/>
          </a:bodyPr>
          <a:lstStyle/>
          <a:p>
            <a:pPr marL="514350" marR="0" lvl="0" indent="-51435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tabLst/>
              <a:defRPr/>
            </a:pPr>
            <a:endParaRPr lang="ru-RU" sz="3000" b="1" i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23528" y="1700809"/>
            <a:ext cx="576064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i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30 – 40 </a:t>
            </a:r>
            <a:r>
              <a:rPr lang="ru-RU" sz="2400" b="1" i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 простых в виде сахара, варенья, мёда, сладостей и 15 – 30 г пищевых волокон, т.е. продуктов, богатых клетчаткой для уменьшения симптомов хронических запоров, геморроя и снижения риска ишемической болезни и некоторых видов рака. Это: Хлеб, особенно грубого помола, с отрубями, крупы, картофель,  бобовые, орехи, овощи и фрукты</a:t>
            </a:r>
            <a:endParaRPr lang="ru-RU" sz="2400" b="1" i="1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Picture 9" descr="DSC03093"/>
          <p:cNvPicPr>
            <a:picLocks noChangeAspect="1" noChangeArrowheads="1"/>
          </p:cNvPicPr>
          <p:nvPr/>
        </p:nvPicPr>
        <p:blipFill>
          <a:blip r:embed="rId2" cstate="print"/>
          <a:srcRect l="16467" b="45000"/>
          <a:stretch>
            <a:fillRect/>
          </a:stretch>
        </p:blipFill>
        <p:spPr>
          <a:xfrm>
            <a:off x="6228184" y="1988840"/>
            <a:ext cx="2406030" cy="2376263"/>
          </a:xfrm>
          <a:prstGeom prst="rect">
            <a:avLst/>
          </a:prstGeom>
        </p:spPr>
      </p:pic>
      <p:pic>
        <p:nvPicPr>
          <p:cNvPr id="7" name="Picture 4" descr="DSC0099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28184" y="4509120"/>
            <a:ext cx="2370092" cy="1584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 indent="-514350">
              <a:spcBef>
                <a:spcPts val="0"/>
              </a:spcBef>
              <a:defRPr/>
            </a:pPr>
            <a:r>
              <a:rPr lang="ru-RU" b="1" i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Принцип соблюдения</a:t>
            </a:r>
            <a:br>
              <a:rPr lang="ru-RU" b="1" i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</a:br>
            <a:r>
              <a:rPr lang="ru-RU" b="1" i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режима питания</a:t>
            </a:r>
            <a:endParaRPr lang="ru-RU" sz="2400" b="1" i="1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+mn-ea"/>
              <a:cs typeface="+mn-cs"/>
            </a:endParaRP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395536" y="1916832"/>
            <a:ext cx="7992888" cy="3456384"/>
          </a:xfrm>
          <a:prstGeom prst="rect">
            <a:avLst/>
          </a:prstGeom>
        </p:spPr>
        <p:txBody>
          <a:bodyPr vert="horz">
            <a:noAutofit/>
          </a:bodyPr>
          <a:lstStyle/>
          <a:p>
            <a:pPr marL="514350" marR="0" lvl="0" indent="-51435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tabLst/>
              <a:defRPr/>
            </a:pPr>
            <a:endParaRPr lang="ru-RU" sz="3000" b="1" i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43608" y="1700808"/>
            <a:ext cx="6696744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i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Питание должно быть дробным, 3 - 4 – 5 раз в день, регулярным.</a:t>
            </a:r>
          </a:p>
          <a:p>
            <a:pPr algn="ctr"/>
            <a:endParaRPr lang="ru-RU" sz="3200" b="1" i="1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ru-RU" sz="3200" b="1" i="1" dirty="0" smtClean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3200" b="1" i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Последний прием пищи </a:t>
            </a:r>
          </a:p>
          <a:p>
            <a:pPr algn="ctr"/>
            <a:r>
              <a:rPr lang="ru-RU" sz="3200" b="1" i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 2 – 3 часа до сна </a:t>
            </a:r>
            <a:endParaRPr lang="ru-RU" sz="3200" b="1" i="1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06090"/>
          </a:xfrm>
        </p:spPr>
        <p:txBody>
          <a:bodyPr>
            <a:normAutofit/>
          </a:bodyPr>
          <a:lstStyle/>
          <a:p>
            <a:pPr lvl="0" indent="-514350">
              <a:spcBef>
                <a:spcPts val="0"/>
              </a:spcBef>
              <a:defRPr/>
            </a:pPr>
            <a:r>
              <a:rPr lang="ru-RU" sz="2800" b="1" i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 правила здорового питания</a:t>
            </a:r>
            <a:endParaRPr lang="ru-RU" sz="2800" b="1" i="1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+mn-ea"/>
              <a:cs typeface="+mn-cs"/>
            </a:endParaRP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395536" y="1916832"/>
            <a:ext cx="7992888" cy="3456384"/>
          </a:xfrm>
          <a:prstGeom prst="rect">
            <a:avLst/>
          </a:prstGeom>
        </p:spPr>
        <p:txBody>
          <a:bodyPr vert="horz">
            <a:noAutofit/>
          </a:bodyPr>
          <a:lstStyle/>
          <a:p>
            <a:pPr marL="514350" marR="0" lvl="0" indent="-51435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tabLst/>
              <a:defRPr/>
            </a:pPr>
            <a:endParaRPr lang="ru-RU" sz="3000" b="1" i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55576" y="1556792"/>
            <a:ext cx="4680520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+mj-lt"/>
                <a:ea typeface="+mj-ea"/>
                <a:cs typeface="+mj-cs"/>
              </a:rPr>
              <a:t>1. </a:t>
            </a:r>
            <a:r>
              <a:rPr lang="ru-RU" sz="2400" b="1" i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Следует потреблять разнообразные продукты для обеспечения всех потребностей организма.</a:t>
            </a:r>
          </a:p>
          <a:p>
            <a:endParaRPr lang="ru-RU" sz="2400" b="1" i="1" dirty="0" smtClean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2800" b="1" i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+mj-lt"/>
                <a:ea typeface="+mj-ea"/>
                <a:cs typeface="+mj-cs"/>
              </a:rPr>
              <a:t>2</a:t>
            </a:r>
            <a:r>
              <a:rPr lang="ru-RU" sz="2800" b="1" i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+mj-lt"/>
                <a:ea typeface="+mj-ea"/>
                <a:cs typeface="+mj-cs"/>
              </a:rPr>
              <a:t>. </a:t>
            </a:r>
            <a:r>
              <a:rPr lang="ru-RU" sz="2400" b="1" i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 каждом приеме пищи следует есть любые из перечисленных продуктов: хлеб, крупяные и макаронные изделия, рис, картофель.</a:t>
            </a:r>
            <a:endParaRPr lang="ru-RU" sz="2400" b="1" i="1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098" name="Picture 2" descr="C:\Documents and Settings\Media\Рабочий стол\питание\1234813958_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00092" y="4005064"/>
            <a:ext cx="3348372" cy="223224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Другая 2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579523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Другая 2">
    <a:dk1>
      <a:sysClr val="windowText" lastClr="000000"/>
    </a:dk1>
    <a:lt1>
      <a:sysClr val="window" lastClr="FFFFFF"/>
    </a:lt1>
    <a:dk2>
      <a:srgbClr val="4E5B6F"/>
    </a:dk2>
    <a:lt2>
      <a:srgbClr val="D6ECFF"/>
    </a:lt2>
    <a:accent1>
      <a:srgbClr val="579523"/>
    </a:accent1>
    <a:accent2>
      <a:srgbClr val="EA157A"/>
    </a:accent2>
    <a:accent3>
      <a:srgbClr val="FEB80A"/>
    </a:accent3>
    <a:accent4>
      <a:srgbClr val="00ADDC"/>
    </a:accent4>
    <a:accent5>
      <a:srgbClr val="738AC8"/>
    </a:accent5>
    <a:accent6>
      <a:srgbClr val="1AB39F"/>
    </a:accent6>
    <a:hlink>
      <a:srgbClr val="EB8803"/>
    </a:hlink>
    <a:folHlink>
      <a:srgbClr val="5F7791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348</TotalTime>
  <Words>609</Words>
  <Application>Microsoft Office PowerPoint</Application>
  <PresentationFormat>Экран (4:3)</PresentationFormat>
  <Paragraphs>69</Paragraphs>
  <Slides>21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Эркер</vt:lpstr>
      <vt:lpstr>Особенности детского питания </vt:lpstr>
      <vt:lpstr>Презентация PowerPoint</vt:lpstr>
      <vt:lpstr>Презентация PowerPoint</vt:lpstr>
      <vt:lpstr>Принцип сбалансированного питания</vt:lpstr>
      <vt:lpstr>белки (1г на 1 кг  массы)</vt:lpstr>
      <vt:lpstr>жиры</vt:lpstr>
      <vt:lpstr>углеводы</vt:lpstr>
      <vt:lpstr>Принцип соблюдения режима питания</vt:lpstr>
      <vt:lpstr> правила здорового питания</vt:lpstr>
      <vt:lpstr> правила здорового питания</vt:lpstr>
      <vt:lpstr>правила здорового питания</vt:lpstr>
      <vt:lpstr> правила здорового питания</vt:lpstr>
      <vt:lpstr> правила здорового питания</vt:lpstr>
      <vt:lpstr> правила здорового питания</vt:lpstr>
      <vt:lpstr>Детское питание и семья</vt:lpstr>
      <vt:lpstr>Детское питание и семья</vt:lpstr>
      <vt:lpstr>Детское питание и семья</vt:lpstr>
      <vt:lpstr>Последствия нарушения питания в раннем  возрасте </vt:lpstr>
      <vt:lpstr>Презентация PowerPoint</vt:lpstr>
      <vt:lpstr>Презентация PowerPoint</vt:lpstr>
      <vt:lpstr>Спасибо за внимание!</vt:lpstr>
    </vt:vector>
  </TitlesOfParts>
  <Company>L109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Концепции сбалансированного питания</dc:title>
  <dc:creator>MediaBook</dc:creator>
  <cp:lastModifiedBy>Левина</cp:lastModifiedBy>
  <cp:revision>50</cp:revision>
  <dcterms:created xsi:type="dcterms:W3CDTF">2010-12-02T07:39:58Z</dcterms:created>
  <dcterms:modified xsi:type="dcterms:W3CDTF">2015-09-22T12:10:34Z</dcterms:modified>
</cp:coreProperties>
</file>