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B82"/>
    <a:srgbClr val="C2D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49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0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2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1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1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3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5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814" y="226480"/>
            <a:ext cx="10278894" cy="418289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Обзор блюд                            двухнедельного меню</a:t>
            </a:r>
            <a:endParaRPr lang="ru-RU" sz="8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https://i.pinimg.com/736x/96/2e/20/962e20d37bf4d4785287f26d4ea4db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" y="2743201"/>
            <a:ext cx="3114492" cy="45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90">
              <a:srgbClr val="00B05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15807" r="9280" b="5717"/>
          <a:stretch/>
        </p:blipFill>
        <p:spPr>
          <a:xfrm rot="950153">
            <a:off x="5903814" y="1546137"/>
            <a:ext cx="5889110" cy="4484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0429695">
            <a:off x="34028" y="2990115"/>
            <a:ext cx="366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Четверг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988208">
            <a:off x="8037429" y="512530"/>
            <a:ext cx="3081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Неделя </a:t>
            </a:r>
            <a:r>
              <a:rPr lang="ru-RU" sz="4000" b="1" i="1" dirty="0" smtClean="0">
                <a:solidFill>
                  <a:srgbClr val="C00000"/>
                </a:solidFill>
              </a:rPr>
              <a:t>2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79273">
            <a:off x="339212" y="525662"/>
            <a:ext cx="3451122" cy="223411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93895"/>
              </p:ext>
            </p:extLst>
          </p:nvPr>
        </p:nvGraphicFramePr>
        <p:xfrm>
          <a:off x="727364" y="4740135"/>
          <a:ext cx="1911927" cy="13998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11927">
                  <a:extLst>
                    <a:ext uri="{9D8B030D-6E8A-4147-A177-3AD203B41FA5}">
                      <a16:colId xmlns:a16="http://schemas.microsoft.com/office/drawing/2014/main" val="1450410912"/>
                    </a:ext>
                  </a:extLst>
                </a:gridCol>
              </a:tblGrid>
              <a:tr h="183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Сосиска отварная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500076"/>
                  </a:ext>
                </a:extLst>
              </a:tr>
              <a:tr h="5331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Омлет натуральный/помидор свежий 110/25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7953335"/>
                  </a:ext>
                </a:extLst>
              </a:tr>
              <a:tr h="183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сахаром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896480"/>
                  </a:ext>
                </a:extLst>
              </a:tr>
              <a:tr h="2644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Батон йодированный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0439069"/>
                  </a:ext>
                </a:extLst>
              </a:tr>
              <a:tr h="183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Яблоко свежее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107502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42294"/>
              </p:ext>
            </p:extLst>
          </p:nvPr>
        </p:nvGraphicFramePr>
        <p:xfrm>
          <a:off x="3179618" y="2962075"/>
          <a:ext cx="2377269" cy="14737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7269">
                  <a:extLst>
                    <a:ext uri="{9D8B030D-6E8A-4147-A177-3AD203B41FA5}">
                      <a16:colId xmlns:a16="http://schemas.microsoft.com/office/drawing/2014/main" val="2218483926"/>
                    </a:ext>
                  </a:extLst>
                </a:gridCol>
              </a:tblGrid>
              <a:tr h="219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Суп из овощей со сметаной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203362"/>
                  </a:ext>
                </a:extLst>
              </a:tr>
              <a:tr h="219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Гуляш из говядины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589102"/>
                  </a:ext>
                </a:extLst>
              </a:tr>
              <a:tr h="3036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Макаронные изделия отварные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93994"/>
                  </a:ext>
                </a:extLst>
              </a:tr>
              <a:tr h="219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Компот из кураги и изюма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750260"/>
                  </a:ext>
                </a:extLst>
              </a:tr>
              <a:tr h="219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59876"/>
                  </a:ext>
                </a:extLst>
              </a:tr>
              <a:tr h="219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91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690" b="3464"/>
          <a:stretch/>
        </p:blipFill>
        <p:spPr>
          <a:xfrm rot="20999239">
            <a:off x="373960" y="1289444"/>
            <a:ext cx="5382582" cy="4509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chemeClr val="accent4">
                <a:alpha val="43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0825773">
            <a:off x="-111258" y="257707"/>
            <a:ext cx="2984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000" b="1" i="1" dirty="0" smtClean="0">
                <a:solidFill>
                  <a:srgbClr val="C00000"/>
                </a:solidFill>
              </a:rPr>
              <a:t>Неделя  2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27714">
            <a:off x="7190162" y="1103437"/>
            <a:ext cx="4340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i="1" dirty="0">
                <a:solidFill>
                  <a:srgbClr val="C00000"/>
                </a:solidFill>
              </a:rPr>
              <a:t>Пятница</a:t>
            </a:r>
          </a:p>
        </p:txBody>
      </p:sp>
      <p:pic>
        <p:nvPicPr>
          <p:cNvPr id="5" name="Picture 2" descr="https://avatars.mds.yandex.net/get-pdb/1366512/40470c0f-b9ee-4b68-8204-374d0c288829/s1200?webp=fal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47" y="2388543"/>
            <a:ext cx="3089564" cy="401225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07219"/>
              </p:ext>
            </p:extLst>
          </p:nvPr>
        </p:nvGraphicFramePr>
        <p:xfrm>
          <a:off x="6283122" y="1704109"/>
          <a:ext cx="2198560" cy="13321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8560">
                  <a:extLst>
                    <a:ext uri="{9D8B030D-6E8A-4147-A177-3AD203B41FA5}">
                      <a16:colId xmlns:a16="http://schemas.microsoft.com/office/drawing/2014/main" val="1987395592"/>
                    </a:ext>
                  </a:extLst>
                </a:gridCol>
              </a:tblGrid>
              <a:tr h="5109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Котлета рыбная любительская с маслом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4637032"/>
                  </a:ext>
                </a:extLst>
              </a:tr>
              <a:tr h="191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Картофельное пюре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9579180"/>
                  </a:ext>
                </a:extLst>
              </a:tr>
              <a:tr h="191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лимоном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864214"/>
                  </a:ext>
                </a:extLst>
              </a:tr>
              <a:tr h="43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Батон витаминизированный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59766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42284"/>
              </p:ext>
            </p:extLst>
          </p:nvPr>
        </p:nvGraphicFramePr>
        <p:xfrm>
          <a:off x="6409655" y="3948546"/>
          <a:ext cx="2072027" cy="18859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2027">
                  <a:extLst>
                    <a:ext uri="{9D8B030D-6E8A-4147-A177-3AD203B41FA5}">
                      <a16:colId xmlns:a16="http://schemas.microsoft.com/office/drawing/2014/main" val="4252012558"/>
                    </a:ext>
                  </a:extLst>
                </a:gridCol>
              </a:tblGrid>
              <a:tr h="364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Борщ сибирский со сметаной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9012626"/>
                  </a:ext>
                </a:extLst>
              </a:tr>
              <a:tr h="186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Кура запеченная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3502710"/>
                  </a:ext>
                </a:extLst>
              </a:tr>
              <a:tr h="542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Рис припущенный/кукуруза </a:t>
                      </a:r>
                      <a:r>
                        <a:rPr lang="ru-RU" sz="1200" b="1" i="1" u="none" strike="noStrike" dirty="0" err="1">
                          <a:effectLst/>
                          <a:latin typeface="Bookman Old Style" panose="02050604050505020204" pitchFamily="18" charset="0"/>
                        </a:rPr>
                        <a:t>конс</a:t>
                      </a:r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 180/20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1533810"/>
                  </a:ext>
                </a:extLst>
              </a:tr>
              <a:tr h="364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Компот из кураги и изюма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1130637"/>
                  </a:ext>
                </a:extLst>
              </a:tr>
              <a:tr h="186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623473"/>
                  </a:ext>
                </a:extLst>
              </a:tr>
              <a:tr h="1869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Яблоко свежее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44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attach/c/3/83/419/83419545_2222299_kyhnya_narodov_m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8" y="2286000"/>
            <a:ext cx="10260890" cy="4301836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9728" y="581892"/>
            <a:ext cx="1007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 Приятного аппетита!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еф повар общественного питания для гурманов Орнамент Рисованный мультфильм Готовить шеф повар, для, варка, Шеф повар PNG и PSD ресурс рисун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965"/>
            <a:ext cx="4173415" cy="5444836"/>
          </a:xfrm>
          <a:prstGeom prst="rect">
            <a:avLst/>
          </a:prstGeom>
          <a:gradFill>
            <a:gsLst>
              <a:gs pos="6000">
                <a:srgbClr val="00B050"/>
              </a:gs>
              <a:gs pos="45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 b="5956"/>
          <a:stretch/>
        </p:blipFill>
        <p:spPr>
          <a:xfrm rot="21340566">
            <a:off x="6362352" y="1121199"/>
            <a:ext cx="5731292" cy="5070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rot="21137326">
            <a:off x="654974" y="9625"/>
            <a:ext cx="5432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Неделя </a:t>
            </a:r>
            <a:r>
              <a:rPr lang="ru-RU" sz="4000" b="1" i="1" dirty="0" smtClean="0">
                <a:solidFill>
                  <a:srgbClr val="C00000"/>
                </a:solidFill>
              </a:rPr>
              <a:t>1   </a:t>
            </a:r>
          </a:p>
          <a:p>
            <a:r>
              <a:rPr lang="ru-RU" sz="4000" i="1" dirty="0" smtClean="0">
                <a:solidFill>
                  <a:prstClr val="black"/>
                </a:solidFill>
              </a:rPr>
              <a:t>                     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 rot="20977494">
            <a:off x="2139585" y="601202"/>
            <a:ext cx="5151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i="1" dirty="0">
                <a:solidFill>
                  <a:srgbClr val="C00000"/>
                </a:solidFill>
              </a:rPr>
              <a:t>Понедельник</a:t>
            </a:r>
            <a:endParaRPr lang="ru-RU" sz="6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383198"/>
              </p:ext>
            </p:extLst>
          </p:nvPr>
        </p:nvGraphicFramePr>
        <p:xfrm>
          <a:off x="4454769" y="1691546"/>
          <a:ext cx="1589771" cy="1374454"/>
        </p:xfrm>
        <a:graphic>
          <a:graphicData uri="http://schemas.openxmlformats.org/drawingml/2006/table">
            <a:tbl>
              <a:tblPr/>
              <a:tblGrid>
                <a:gridCol w="1589771">
                  <a:extLst>
                    <a:ext uri="{9D8B030D-6E8A-4147-A177-3AD203B41FA5}">
                      <a16:colId xmlns:a16="http://schemas.microsoft.com/office/drawing/2014/main" val="3203549495"/>
                    </a:ext>
                  </a:extLst>
                </a:gridCol>
              </a:tblGrid>
              <a:tr h="248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Бутерброд с сыром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455011"/>
                  </a:ext>
                </a:extLst>
              </a:tr>
              <a:tr h="353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Каша молочная рисовая с маслом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95341"/>
                  </a:ext>
                </a:extLst>
              </a:tr>
              <a:tr h="248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Какао с молоком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38344"/>
                  </a:ext>
                </a:extLst>
              </a:tr>
              <a:tr h="2485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Мандарины свежие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448727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38883"/>
              </p:ext>
            </p:extLst>
          </p:nvPr>
        </p:nvGraphicFramePr>
        <p:xfrm>
          <a:off x="4173415" y="3768106"/>
          <a:ext cx="2005939" cy="1895475"/>
        </p:xfrm>
        <a:graphic>
          <a:graphicData uri="http://schemas.openxmlformats.org/drawingml/2006/table">
            <a:tbl>
              <a:tblPr/>
              <a:tblGrid>
                <a:gridCol w="2005939">
                  <a:extLst>
                    <a:ext uri="{9D8B030D-6E8A-4147-A177-3AD203B41FA5}">
                      <a16:colId xmlns:a16="http://schemas.microsoft.com/office/drawing/2014/main" val="4184136638"/>
                    </a:ext>
                  </a:extLst>
                </a:gridCol>
              </a:tblGrid>
              <a:tr h="14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Суп из овощей со сметаной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1399261"/>
                  </a:ext>
                </a:extLst>
              </a:tr>
              <a:tr h="14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Колбаски витаминные с маслом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463995"/>
                  </a:ext>
                </a:extLst>
              </a:tr>
              <a:tr h="14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Макаронные изделия отварные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163232"/>
                  </a:ext>
                </a:extLst>
              </a:tr>
              <a:tr h="14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Напиток вита </a:t>
                      </a:r>
                      <a:r>
                        <a:rPr lang="ru-RU" sz="1200" b="1" i="1" u="none" strike="noStrike" dirty="0" err="1" smtClean="0">
                          <a:effectLst/>
                          <a:latin typeface="Bookman Old Style" panose="02050604050505020204" pitchFamily="18" charset="0"/>
                        </a:rPr>
                        <a:t>лайт</a:t>
                      </a:r>
                      <a:endParaRPr lang="ru-RU" sz="1200" b="1" i="1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7384735"/>
                  </a:ext>
                </a:extLst>
              </a:tr>
              <a:tr h="143158">
                <a:tc>
                  <a:txBody>
                    <a:bodyPr/>
                    <a:lstStyle/>
                    <a:p>
                      <a:pPr algn="ctr" fontAlgn="b"/>
                      <a:endParaRPr lang="ru-RU" sz="1200" b="1" i="1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1822357"/>
                  </a:ext>
                </a:extLst>
              </a:tr>
              <a:tr h="14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9182481"/>
                  </a:ext>
                </a:extLst>
              </a:tr>
              <a:tr h="143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788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19134" b="16411"/>
          <a:stretch/>
        </p:blipFill>
        <p:spPr>
          <a:xfrm rot="20702807">
            <a:off x="1097869" y="1983487"/>
            <a:ext cx="5066685" cy="3648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2286000" y="6489291"/>
            <a:ext cx="376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       </a:t>
            </a:r>
            <a:endParaRPr lang="ru-RU" sz="2000" i="1" dirty="0"/>
          </a:p>
        </p:txBody>
      </p:sp>
      <p:sp>
        <p:nvSpPr>
          <p:cNvPr id="2" name="Прямоугольник 1"/>
          <p:cNvSpPr/>
          <p:nvPr/>
        </p:nvSpPr>
        <p:spPr>
          <a:xfrm rot="20677033">
            <a:off x="114347" y="375099"/>
            <a:ext cx="2422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Неделя </a:t>
            </a:r>
            <a:r>
              <a:rPr lang="ru-RU" sz="4000" b="1" i="1" dirty="0" smtClean="0">
                <a:solidFill>
                  <a:srgbClr val="C00000"/>
                </a:solidFill>
              </a:rPr>
              <a:t>1</a:t>
            </a:r>
            <a:r>
              <a:rPr lang="ru-RU" sz="4000" i="1" dirty="0" smtClean="0">
                <a:solidFill>
                  <a:prstClr val="black"/>
                </a:solidFill>
              </a:rPr>
              <a:t>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5527" y="5356414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solidFill>
                  <a:srgbClr val="C00000"/>
                </a:solidFill>
              </a:rPr>
              <a:t>.  </a:t>
            </a:r>
            <a:r>
              <a:rPr lang="ru-RU" sz="6000" b="1" i="1" dirty="0">
                <a:solidFill>
                  <a:srgbClr val="C00000"/>
                </a:solidFill>
              </a:rPr>
              <a:t>Вторник</a:t>
            </a:r>
          </a:p>
        </p:txBody>
      </p:sp>
      <p:pic>
        <p:nvPicPr>
          <p:cNvPr id="7" name="Picture 2" descr="Little Chef Cook Cooking Delicious Food Cartoon Hand Drawn, Illustration, Cartoon Hand Drawn, Delicious Food PNG и PSD ресурс рисунки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1" t="-602" r="443" b="604"/>
          <a:stretch/>
        </p:blipFill>
        <p:spPr bwMode="auto">
          <a:xfrm>
            <a:off x="8303343" y="66509"/>
            <a:ext cx="3318386" cy="314146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51958"/>
              </p:ext>
            </p:extLst>
          </p:nvPr>
        </p:nvGraphicFramePr>
        <p:xfrm>
          <a:off x="6868806" y="2190373"/>
          <a:ext cx="1808832" cy="1382730"/>
        </p:xfrm>
        <a:graphic>
          <a:graphicData uri="http://schemas.openxmlformats.org/drawingml/2006/table">
            <a:tbl>
              <a:tblPr/>
              <a:tblGrid>
                <a:gridCol w="1808832">
                  <a:extLst>
                    <a:ext uri="{9D8B030D-6E8A-4147-A177-3AD203B41FA5}">
                      <a16:colId xmlns:a16="http://schemas.microsoft.com/office/drawing/2014/main" val="1106405442"/>
                    </a:ext>
                  </a:extLst>
                </a:gridCol>
              </a:tblGrid>
              <a:tr h="2568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Ежики мясные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2629781"/>
                  </a:ext>
                </a:extLst>
              </a:tr>
              <a:tr h="5509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Капуста тушеная/огурец свежий 150/15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011468"/>
                  </a:ext>
                </a:extLst>
              </a:tr>
              <a:tr h="178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сахаром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072156"/>
                  </a:ext>
                </a:extLst>
              </a:tr>
              <a:tr h="287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Батон йодированный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660238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68396"/>
              </p:ext>
            </p:extLst>
          </p:nvPr>
        </p:nvGraphicFramePr>
        <p:xfrm>
          <a:off x="9183935" y="2998090"/>
          <a:ext cx="2944091" cy="2067024"/>
        </p:xfrm>
        <a:graphic>
          <a:graphicData uri="http://schemas.openxmlformats.org/drawingml/2006/table">
            <a:tbl>
              <a:tblPr/>
              <a:tblGrid>
                <a:gridCol w="2944091">
                  <a:extLst>
                    <a:ext uri="{9D8B030D-6E8A-4147-A177-3AD203B41FA5}">
                      <a16:colId xmlns:a16="http://schemas.microsoft.com/office/drawing/2014/main" val="3679502510"/>
                    </a:ext>
                  </a:extLst>
                </a:gridCol>
              </a:tblGrid>
              <a:tr h="32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Рассольник ленинградский со сметаной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3611580"/>
                  </a:ext>
                </a:extLst>
              </a:tr>
              <a:tr h="32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Рыба тушеная с овощами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6443054"/>
                  </a:ext>
                </a:extLst>
              </a:tr>
              <a:tr h="4053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Картофельное пюре/огурец соленый 180/30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232607"/>
                  </a:ext>
                </a:extLst>
              </a:tr>
              <a:tr h="32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Компот из свежих яблок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0085871"/>
                  </a:ext>
                </a:extLst>
              </a:tr>
              <a:tr h="32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7312653"/>
                  </a:ext>
                </a:extLst>
              </a:tr>
              <a:tr h="3215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16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5719"/>
          <a:stretch/>
        </p:blipFill>
        <p:spPr>
          <a:xfrm>
            <a:off x="6125274" y="929641"/>
            <a:ext cx="5907399" cy="4739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s://static8.depositphotos.com/1022182/926/v/950/depositphotos_9265171-stock-illustration-apple-cartoon-character-in-che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502">
            <a:off x="1282067" y="896578"/>
            <a:ext cx="3721822" cy="3120717"/>
          </a:xfrm>
          <a:prstGeom prst="rect">
            <a:avLst/>
          </a:prstGeom>
          <a:effectLst>
            <a:softEdge rad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 rot="21000290">
            <a:off x="194103" y="199773"/>
            <a:ext cx="2665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Неделя 1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850744">
            <a:off x="3399868" y="5650642"/>
            <a:ext cx="2355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i="1" dirty="0">
                <a:solidFill>
                  <a:srgbClr val="C00000"/>
                </a:solidFill>
              </a:rPr>
              <a:t>Среда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39435"/>
              </p:ext>
            </p:extLst>
          </p:nvPr>
        </p:nvGraphicFramePr>
        <p:xfrm>
          <a:off x="383458" y="4439263"/>
          <a:ext cx="1445342" cy="1412201"/>
        </p:xfrm>
        <a:graphic>
          <a:graphicData uri="http://schemas.openxmlformats.org/drawingml/2006/table">
            <a:tbl>
              <a:tblPr/>
              <a:tblGrid>
                <a:gridCol w="1445342">
                  <a:extLst>
                    <a:ext uri="{9D8B030D-6E8A-4147-A177-3AD203B41FA5}">
                      <a16:colId xmlns:a16="http://schemas.microsoft.com/office/drawing/2014/main" val="626534818"/>
                    </a:ext>
                  </a:extLst>
                </a:gridCol>
              </a:tblGrid>
              <a:tr h="265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Бутерброд с </a:t>
                      </a:r>
                      <a:r>
                        <a:rPr lang="ru-RU" sz="14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маслом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4127724"/>
                  </a:ext>
                </a:extLst>
              </a:tr>
              <a:tr h="4378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Запеканка творожная с молоком сгущенным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9392387"/>
                  </a:ext>
                </a:extLst>
              </a:tr>
              <a:tr h="265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лимоном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193578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38503"/>
              </p:ext>
            </p:extLst>
          </p:nvPr>
        </p:nvGraphicFramePr>
        <p:xfrm>
          <a:off x="2900617" y="4439264"/>
          <a:ext cx="2585783" cy="1358265"/>
        </p:xfrm>
        <a:graphic>
          <a:graphicData uri="http://schemas.openxmlformats.org/drawingml/2006/table">
            <a:tbl>
              <a:tblPr/>
              <a:tblGrid>
                <a:gridCol w="2585783">
                  <a:extLst>
                    <a:ext uri="{9D8B030D-6E8A-4147-A177-3AD203B41FA5}">
                      <a16:colId xmlns:a16="http://schemas.microsoft.com/office/drawing/2014/main" val="3391825378"/>
                    </a:ext>
                  </a:extLst>
                </a:gridCol>
              </a:tblGrid>
              <a:tr h="2781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Щи из свежей капусты с картофелем со сметаной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2291183"/>
                  </a:ext>
                </a:extLst>
              </a:tr>
              <a:tr h="16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Плов из говядины/огурец </a:t>
                      </a:r>
                      <a:r>
                        <a:rPr lang="ru-RU" sz="14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свежий</a:t>
                      </a:r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 250/20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0243916"/>
                  </a:ext>
                </a:extLst>
              </a:tr>
              <a:tr h="184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Компот из кураги и изюма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707315"/>
                  </a:ext>
                </a:extLst>
              </a:tr>
              <a:tr h="16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936768"/>
                  </a:ext>
                </a:extLst>
              </a:tr>
              <a:tr h="168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13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496">
              <a:srgbClr val="92C9CC"/>
            </a:gs>
            <a:gs pos="0">
              <a:srgbClr val="00B050">
                <a:lumMod val="94000"/>
              </a:srgbClr>
            </a:gs>
            <a:gs pos="74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ng.pngtree.com/png-clipart/20190516/original/pngtree-health-restaurant-logo-design-template-vector-png-image_3607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65" y="4129548"/>
            <a:ext cx="2608230" cy="2477729"/>
          </a:xfrm>
          <a:prstGeom prst="rect">
            <a:avLst/>
          </a:prstGeom>
          <a:noFill/>
          <a:effectLst>
            <a:softEdge rad="622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10795" r="3847" b="9306"/>
          <a:stretch/>
        </p:blipFill>
        <p:spPr>
          <a:xfrm>
            <a:off x="2844742" y="1078209"/>
            <a:ext cx="5592676" cy="4675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s://png.pngtree.com/png-clipart/20190516/original/pngtree-health-restaurant-logo-design-template-vector-png-image_360770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09" y="3809999"/>
            <a:ext cx="3006435" cy="304800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1" y="381495"/>
            <a:ext cx="1531363" cy="194875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Прямоугольник 1"/>
          <p:cNvSpPr/>
          <p:nvPr/>
        </p:nvSpPr>
        <p:spPr>
          <a:xfrm rot="20624607">
            <a:off x="222743" y="2813752"/>
            <a:ext cx="2574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Неделя </a:t>
            </a:r>
            <a:r>
              <a:rPr lang="ru-RU" sz="4000" b="1" i="1" dirty="0" smtClean="0">
                <a:solidFill>
                  <a:srgbClr val="C00000"/>
                </a:solidFill>
              </a:rPr>
              <a:t>1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2420483" flipV="1">
            <a:off x="8103686" y="917836"/>
            <a:ext cx="352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i="1" dirty="0">
                <a:solidFill>
                  <a:srgbClr val="C00000"/>
                </a:solidFill>
              </a:rPr>
              <a:t>Четверг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85914"/>
              </p:ext>
            </p:extLst>
          </p:nvPr>
        </p:nvGraphicFramePr>
        <p:xfrm>
          <a:off x="356431" y="4129549"/>
          <a:ext cx="2077054" cy="17309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7054">
                  <a:extLst>
                    <a:ext uri="{9D8B030D-6E8A-4147-A177-3AD203B41FA5}">
                      <a16:colId xmlns:a16="http://schemas.microsoft.com/office/drawing/2014/main" val="979592106"/>
                    </a:ext>
                  </a:extLst>
                </a:gridCol>
              </a:tblGrid>
              <a:tr h="7112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Котлета рыбная любительская с маслом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643666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Картофельное пюре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6052270"/>
                  </a:ext>
                </a:extLst>
              </a:tr>
              <a:tr h="2707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лимоном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8449564"/>
                  </a:ext>
                </a:extLst>
              </a:tr>
              <a:tr h="478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Батон витаминизированный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35765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99237"/>
              </p:ext>
            </p:extLst>
          </p:nvPr>
        </p:nvGraphicFramePr>
        <p:xfrm>
          <a:off x="8601660" y="2330246"/>
          <a:ext cx="2533372" cy="1895505"/>
        </p:xfrm>
        <a:graphic>
          <a:graphicData uri="http://schemas.openxmlformats.org/drawingml/2006/table">
            <a:tbl>
              <a:tblPr/>
              <a:tblGrid>
                <a:gridCol w="2533372">
                  <a:extLst>
                    <a:ext uri="{9D8B030D-6E8A-4147-A177-3AD203B41FA5}">
                      <a16:colId xmlns:a16="http://schemas.microsoft.com/office/drawing/2014/main" val="2848896289"/>
                    </a:ext>
                  </a:extLst>
                </a:gridCol>
              </a:tblGrid>
              <a:tr h="479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Борщ сибирский со сметаной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807432"/>
                  </a:ext>
                </a:extLst>
              </a:tr>
              <a:tr h="244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Кура запеченная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221992"/>
                  </a:ext>
                </a:extLst>
              </a:tr>
              <a:tr h="4371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Рис припущенный/кукуруза </a:t>
                      </a:r>
                      <a:r>
                        <a:rPr lang="ru-RU" sz="1200" b="1" i="1" u="none" strike="noStrike" dirty="0" err="1">
                          <a:effectLst/>
                          <a:latin typeface="Bookman Old Style" panose="02050604050505020204" pitchFamily="18" charset="0"/>
                        </a:rPr>
                        <a:t>конс</a:t>
                      </a:r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 180/20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6876732"/>
                  </a:ext>
                </a:extLst>
              </a:tr>
              <a:tr h="244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Компот из кураги и изюма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0532226"/>
                  </a:ext>
                </a:extLst>
              </a:tr>
              <a:tr h="244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670761"/>
                  </a:ext>
                </a:extLst>
              </a:tr>
              <a:tr h="2448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Яблоко свежее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82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ктор повар материал, вектор, повар, шеф   повар материал PNG ресурс рисунок и векторно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9" y="4405745"/>
            <a:ext cx="2898975" cy="2452255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5" r="2317" b="7903"/>
          <a:stretch/>
        </p:blipFill>
        <p:spPr>
          <a:xfrm rot="312496">
            <a:off x="5590308" y="1187090"/>
            <a:ext cx="6130637" cy="4675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974147">
            <a:off x="328318" y="442382"/>
            <a:ext cx="4025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Неделя 1 </a:t>
            </a:r>
            <a:r>
              <a:rPr lang="ru-RU" sz="6000" b="1" i="1" dirty="0" smtClean="0">
                <a:solidFill>
                  <a:srgbClr val="C00000"/>
                </a:solidFill>
              </a:rPr>
              <a:t>Пятница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50138"/>
              </p:ext>
            </p:extLst>
          </p:nvPr>
        </p:nvGraphicFramePr>
        <p:xfrm>
          <a:off x="339214" y="2514600"/>
          <a:ext cx="1769806" cy="1258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9806">
                  <a:extLst>
                    <a:ext uri="{9D8B030D-6E8A-4147-A177-3AD203B41FA5}">
                      <a16:colId xmlns:a16="http://schemas.microsoft.com/office/drawing/2014/main" val="4149379609"/>
                    </a:ext>
                  </a:extLst>
                </a:gridCol>
              </a:tblGrid>
              <a:tr h="218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Кнели рыбные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956152"/>
                  </a:ext>
                </a:extLst>
              </a:tr>
              <a:tr h="397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Картофельное пюре /огурец свежий 150/20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4639474"/>
                  </a:ext>
                </a:extLst>
              </a:tr>
              <a:tr h="240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лимоном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4680235"/>
                  </a:ext>
                </a:extLst>
              </a:tr>
              <a:tr h="240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Бутерброд с маслом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637548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69838"/>
              </p:ext>
            </p:extLst>
          </p:nvPr>
        </p:nvGraphicFramePr>
        <p:xfrm>
          <a:off x="2669458" y="3056709"/>
          <a:ext cx="2374490" cy="21618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4490">
                  <a:extLst>
                    <a:ext uri="{9D8B030D-6E8A-4147-A177-3AD203B41FA5}">
                      <a16:colId xmlns:a16="http://schemas.microsoft.com/office/drawing/2014/main" val="90338815"/>
                    </a:ext>
                  </a:extLst>
                </a:gridCol>
              </a:tblGrid>
              <a:tr h="47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Борщ с капустой и картофелем со сметаной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2075786"/>
                  </a:ext>
                </a:extLst>
              </a:tr>
              <a:tr h="4790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Биточки диетические со сливочным маслом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0860773"/>
                  </a:ext>
                </a:extLst>
              </a:tr>
              <a:tr h="712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Каша гречневая рассыпчатая/ зеленый горошек 180/25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128349"/>
                  </a:ext>
                </a:extLst>
              </a:tr>
              <a:tr h="245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Напиток из шиповника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5919349"/>
                  </a:ext>
                </a:extLst>
              </a:tr>
              <a:tr h="245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9567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9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6760" r="2512" b="3342"/>
          <a:stretch/>
        </p:blipFill>
        <p:spPr>
          <a:xfrm rot="21370890">
            <a:off x="521970" y="1258159"/>
            <a:ext cx="5441078" cy="4567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225989">
            <a:off x="6680423" y="707195"/>
            <a:ext cx="4937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/>
              <a:t>  </a:t>
            </a:r>
            <a:r>
              <a:rPr lang="ru-RU" sz="6000" b="1" i="1" dirty="0" smtClean="0">
                <a:solidFill>
                  <a:srgbClr val="C00000"/>
                </a:solidFill>
              </a:rPr>
              <a:t>Понедельник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4" descr="Мультипликационные овощи — стоковое фото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" b="-535"/>
          <a:stretch/>
        </p:blipFill>
        <p:spPr bwMode="auto">
          <a:xfrm>
            <a:off x="9172087" y="4215355"/>
            <a:ext cx="2608964" cy="2394607"/>
          </a:xfrm>
          <a:prstGeom prst="rect">
            <a:avLst/>
          </a:prstGeom>
          <a:effectLst>
            <a:outerShdw sx="53000" sy="53000" algn="ctr" rotWithShape="0">
              <a:srgbClr val="000000"/>
            </a:outerShdw>
            <a:softEdge rad="63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889517" y="349270"/>
            <a:ext cx="5470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Неделя 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73325"/>
              </p:ext>
            </p:extLst>
          </p:nvPr>
        </p:nvGraphicFramePr>
        <p:xfrm>
          <a:off x="6061870" y="2552825"/>
          <a:ext cx="1824828" cy="12211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24828">
                  <a:extLst>
                    <a:ext uri="{9D8B030D-6E8A-4147-A177-3AD203B41FA5}">
                      <a16:colId xmlns:a16="http://schemas.microsoft.com/office/drawing/2014/main" val="1882428856"/>
                    </a:ext>
                  </a:extLst>
                </a:gridCol>
              </a:tblGrid>
              <a:tr h="214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Бутерброд с маслом джемом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779418"/>
                  </a:ext>
                </a:extLst>
              </a:tr>
              <a:tr h="416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Каша молочная ячневая с маслом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7092661"/>
                  </a:ext>
                </a:extLst>
              </a:tr>
              <a:tr h="214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Какао с молоком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6866598"/>
                  </a:ext>
                </a:extLst>
              </a:tr>
              <a:tr h="214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Мандарины свежие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8664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76520"/>
              </p:ext>
            </p:extLst>
          </p:nvPr>
        </p:nvGraphicFramePr>
        <p:xfrm>
          <a:off x="6360171" y="4215355"/>
          <a:ext cx="2075905" cy="17863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75905">
                  <a:extLst>
                    <a:ext uri="{9D8B030D-6E8A-4147-A177-3AD203B41FA5}">
                      <a16:colId xmlns:a16="http://schemas.microsoft.com/office/drawing/2014/main" val="1605582121"/>
                    </a:ext>
                  </a:extLst>
                </a:gridCol>
              </a:tblGrid>
              <a:tr h="598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Зразы рубленные с капустой красным соусом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0936538"/>
                  </a:ext>
                </a:extLst>
              </a:tr>
              <a:tr h="570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Рис припущенный/помидор свежий 180/45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4616917"/>
                  </a:ext>
                </a:extLst>
              </a:tr>
              <a:tr h="205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сахаром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514847"/>
                  </a:ext>
                </a:extLst>
              </a:tr>
              <a:tr h="205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8192808"/>
                  </a:ext>
                </a:extLst>
              </a:tr>
              <a:tr h="205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65331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15027"/>
              </p:ext>
            </p:extLst>
          </p:nvPr>
        </p:nvGraphicFramePr>
        <p:xfrm>
          <a:off x="8436076" y="2552826"/>
          <a:ext cx="3082413" cy="15481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3558645914"/>
                    </a:ext>
                  </a:extLst>
                </a:gridCol>
              </a:tblGrid>
              <a:tr h="19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Щи из свежей капусты с картофелем со сметаной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9161285"/>
                  </a:ext>
                </a:extLst>
              </a:tr>
              <a:tr h="19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Шницель из говядины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565323"/>
                  </a:ext>
                </a:extLst>
              </a:tr>
              <a:tr h="383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Каша гречневая рассыпчатая /помидор свежий 180/40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812312"/>
                  </a:ext>
                </a:extLst>
              </a:tr>
              <a:tr h="19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Кисель валетек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1191092"/>
                  </a:ext>
                </a:extLst>
              </a:tr>
              <a:tr h="19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6122766"/>
                  </a:ext>
                </a:extLst>
              </a:tr>
              <a:tr h="197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5781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1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70000"/>
              </a:srgb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1732"/>
          <a:stretch/>
        </p:blipFill>
        <p:spPr>
          <a:xfrm rot="731406">
            <a:off x="5227026" y="1076537"/>
            <a:ext cx="6556184" cy="457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Свежие овощи — стоковое фот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C9E85"/>
              </a:clrFrom>
              <a:clrTo>
                <a:srgbClr val="7C9E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3652">
            <a:off x="-22744" y="570926"/>
            <a:ext cx="4708659" cy="3631405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387577">
            <a:off x="-33775" y="-377587"/>
            <a:ext cx="670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prstClr val="black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</a:rPr>
              <a:t>Неделя </a:t>
            </a:r>
            <a:r>
              <a:rPr lang="ru-RU" sz="3600" b="1" i="1" dirty="0" smtClean="0">
                <a:solidFill>
                  <a:srgbClr val="C00000"/>
                </a:solidFill>
              </a:rPr>
              <a:t>2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09716" y="5853416"/>
            <a:ext cx="5825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 smtClean="0">
                <a:solidFill>
                  <a:prstClr val="black"/>
                </a:solidFill>
              </a:rPr>
              <a:t>            </a:t>
            </a:r>
            <a:r>
              <a:rPr lang="ru-RU" sz="6000" b="1" i="1" dirty="0" smtClean="0">
                <a:solidFill>
                  <a:srgbClr val="C00000"/>
                </a:solidFill>
              </a:rPr>
              <a:t>Вторник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225839"/>
              </p:ext>
            </p:extLst>
          </p:nvPr>
        </p:nvGraphicFramePr>
        <p:xfrm>
          <a:off x="477981" y="4343400"/>
          <a:ext cx="1870364" cy="13653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70364">
                  <a:extLst>
                    <a:ext uri="{9D8B030D-6E8A-4147-A177-3AD203B41FA5}">
                      <a16:colId xmlns:a16="http://schemas.microsoft.com/office/drawing/2014/main" val="2948873985"/>
                    </a:ext>
                  </a:extLst>
                </a:gridCol>
              </a:tblGrid>
              <a:tr h="200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Фрикадельки из куры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052303"/>
                  </a:ext>
                </a:extLst>
              </a:tr>
              <a:tr h="5894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Макаронные изделия отварные/кукуруза конс150/20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541328"/>
                  </a:ext>
                </a:extLst>
              </a:tr>
              <a:tr h="200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Чай с лимоном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6811980"/>
                  </a:ext>
                </a:extLst>
              </a:tr>
              <a:tr h="2003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Батон йодированный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492380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41340"/>
              </p:ext>
            </p:extLst>
          </p:nvPr>
        </p:nvGraphicFramePr>
        <p:xfrm>
          <a:off x="3158836" y="4010619"/>
          <a:ext cx="2094200" cy="16004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94200">
                  <a:extLst>
                    <a:ext uri="{9D8B030D-6E8A-4147-A177-3AD203B41FA5}">
                      <a16:colId xmlns:a16="http://schemas.microsoft.com/office/drawing/2014/main" val="1595520589"/>
                    </a:ext>
                  </a:extLst>
                </a:gridCol>
              </a:tblGrid>
              <a:tr h="471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Рассольник домашний со сметаной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04218"/>
                  </a:ext>
                </a:extLst>
              </a:tr>
              <a:tr h="471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Запеканка картофельная с мясом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9113672"/>
                  </a:ext>
                </a:extLst>
              </a:tr>
              <a:tr h="4254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Компот из смеси сухофруктов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5011589"/>
                  </a:ext>
                </a:extLst>
              </a:tr>
              <a:tr h="232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722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dom47.ru/upload/avatars/132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584">
            <a:off x="8754801" y="1904818"/>
            <a:ext cx="3437199" cy="414348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b="-5024"/>
          <a:stretch/>
        </p:blipFill>
        <p:spPr>
          <a:xfrm rot="21226559">
            <a:off x="408157" y="1291381"/>
            <a:ext cx="5995044" cy="45844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941264">
            <a:off x="7826947" y="-185935"/>
            <a:ext cx="5005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i="1" dirty="0" smtClean="0"/>
          </a:p>
          <a:p>
            <a:endParaRPr lang="ru-RU" sz="3600" i="1" dirty="0"/>
          </a:p>
          <a:p>
            <a:r>
              <a:rPr lang="ru-RU" sz="6000" b="1" i="1" dirty="0" smtClean="0">
                <a:solidFill>
                  <a:srgbClr val="C00000"/>
                </a:solidFill>
              </a:rPr>
              <a:t>Среда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85107">
            <a:off x="386122" y="33223"/>
            <a:ext cx="6966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Неделя 2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32848"/>
              </p:ext>
            </p:extLst>
          </p:nvPr>
        </p:nvGraphicFramePr>
        <p:xfrm>
          <a:off x="6915048" y="1517074"/>
          <a:ext cx="1771752" cy="10624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71752">
                  <a:extLst>
                    <a:ext uri="{9D8B030D-6E8A-4147-A177-3AD203B41FA5}">
                      <a16:colId xmlns:a16="http://schemas.microsoft.com/office/drawing/2014/main" val="2817259308"/>
                    </a:ext>
                  </a:extLst>
                </a:gridCol>
              </a:tblGrid>
              <a:tr h="2924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Бутерброд с маслом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8437230"/>
                  </a:ext>
                </a:extLst>
              </a:tr>
              <a:tr h="5775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Пудинг творожный молоком сгущенным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1248292"/>
                  </a:ext>
                </a:extLst>
              </a:tr>
              <a:tr h="187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Чай с молоком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54872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45656"/>
              </p:ext>
            </p:extLst>
          </p:nvPr>
        </p:nvGraphicFramePr>
        <p:xfrm>
          <a:off x="6915047" y="3511340"/>
          <a:ext cx="1938007" cy="21442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8007">
                  <a:extLst>
                    <a:ext uri="{9D8B030D-6E8A-4147-A177-3AD203B41FA5}">
                      <a16:colId xmlns:a16="http://schemas.microsoft.com/office/drawing/2014/main" val="566599102"/>
                    </a:ext>
                  </a:extLst>
                </a:gridCol>
              </a:tblGrid>
              <a:tr h="3507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Суп с макаронными изделиями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008574"/>
                  </a:ext>
                </a:extLst>
              </a:tr>
              <a:tr h="235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Биточки из курицы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8331118"/>
                  </a:ext>
                </a:extLst>
              </a:tr>
              <a:tr h="580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Овощи припущенные в молочном соусе/огурец свежий 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5447115"/>
                  </a:ext>
                </a:extLst>
              </a:tr>
              <a:tr h="2945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Компот из свежих яблок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9605438"/>
                  </a:ext>
                </a:extLst>
              </a:tr>
              <a:tr h="151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Манник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2000596"/>
                  </a:ext>
                </a:extLst>
              </a:tr>
              <a:tr h="151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effectLst/>
                          <a:latin typeface="Bookman Old Style" panose="02050604050505020204" pitchFamily="18" charset="0"/>
                        </a:rPr>
                        <a:t>Хлеб пшеничный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920831"/>
                  </a:ext>
                </a:extLst>
              </a:tr>
              <a:tr h="151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effectLst/>
                          <a:latin typeface="Bookman Old Style" panose="02050604050505020204" pitchFamily="18" charset="0"/>
                        </a:rPr>
                        <a:t>Хлеб ржаной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189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394</Words>
  <Application>Microsoft Office PowerPoint</Application>
  <PresentationFormat>Широкоэкранный</PresentationFormat>
  <Paragraphs>126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Тема Office</vt:lpstr>
      <vt:lpstr>Обзор блюд                            двухнедельного меню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блюд двухнедельного меню</dc:title>
  <dc:creator>Admin</dc:creator>
  <cp:lastModifiedBy>Admin</cp:lastModifiedBy>
  <cp:revision>75</cp:revision>
  <dcterms:created xsi:type="dcterms:W3CDTF">2019-10-01T13:22:44Z</dcterms:created>
  <dcterms:modified xsi:type="dcterms:W3CDTF">2019-11-16T08:54:24Z</dcterms:modified>
</cp:coreProperties>
</file>